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91" r:id="rId2"/>
    <p:sldId id="257" r:id="rId3"/>
    <p:sldId id="258" r:id="rId4"/>
    <p:sldId id="259" r:id="rId5"/>
    <p:sldId id="260" r:id="rId6"/>
    <p:sldId id="261" r:id="rId7"/>
    <p:sldId id="294" r:id="rId8"/>
    <p:sldId id="262" r:id="rId9"/>
    <p:sldId id="264" r:id="rId10"/>
    <p:sldId id="265" r:id="rId11"/>
    <p:sldId id="266" r:id="rId12"/>
    <p:sldId id="295" r:id="rId13"/>
    <p:sldId id="292" r:id="rId14"/>
    <p:sldId id="293" r:id="rId15"/>
    <p:sldId id="268" r:id="rId16"/>
    <p:sldId id="283" r:id="rId17"/>
    <p:sldId id="284" r:id="rId18"/>
    <p:sldId id="285" r:id="rId19"/>
    <p:sldId id="286" r:id="rId20"/>
    <p:sldId id="287" r:id="rId21"/>
    <p:sldId id="269" r:id="rId22"/>
    <p:sldId id="288" r:id="rId23"/>
    <p:sldId id="289" r:id="rId24"/>
    <p:sldId id="290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Roboto Slab" pitchFamily="2" charset="0"/>
      <p:regular r:id="rId41"/>
      <p:bold r:id="rId42"/>
    </p:embeddedFont>
    <p:embeddedFont>
      <p:font typeface="DM Sans" panose="020B0604020202020204" charset="0"/>
      <p:regular r:id="rId43"/>
      <p:bold r:id="rId44"/>
      <p:italic r:id="rId45"/>
      <p:boldItalic r:id="rId46"/>
    </p:embeddedFont>
    <p:embeddedFont>
      <p:font typeface="Anton" panose="020B0604020202020204" charset="0"/>
      <p:regular r:id="rId47"/>
    </p:embeddedFont>
    <p:embeddedFont>
      <p:font typeface="Anaheim" panose="020B0604020202020204" charset="0"/>
      <p:regular r:id="rId48"/>
    </p:embeddedFont>
    <p:embeddedFont>
      <p:font typeface="Reem Kufi" panose="020B0604020202020204" charset="-78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72">
          <p15:clr>
            <a:srgbClr val="A4A3A4"/>
          </p15:clr>
        </p15:guide>
        <p15:guide id="2" pos="432">
          <p15:clr>
            <a:srgbClr val="A4A3A4"/>
          </p15:clr>
        </p15:guide>
        <p15:guide id="3" pos="542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KD077Pw8c/ATmde5GvxJH71iC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4F24"/>
    <a:srgbClr val="B4205C"/>
    <a:srgbClr val="FF1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6" y="186"/>
      </p:cViewPr>
      <p:guideLst>
        <p:guide orient="horz" pos="1572"/>
        <p:guide pos="432"/>
        <p:guide pos="54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164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6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484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709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36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727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737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104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131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518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906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382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109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9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9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>
            <a:spLocks noGrp="1"/>
          </p:cNvSpPr>
          <p:nvPr>
            <p:ph type="title"/>
          </p:nvPr>
        </p:nvSpPr>
        <p:spPr>
          <a:xfrm>
            <a:off x="3644400" y="539600"/>
            <a:ext cx="18552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subTitle" idx="1"/>
          </p:nvPr>
        </p:nvSpPr>
        <p:spPr>
          <a:xfrm>
            <a:off x="3093600" y="2325450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title" idx="2"/>
          </p:nvPr>
        </p:nvSpPr>
        <p:spPr>
          <a:xfrm>
            <a:off x="3906300" y="3496300"/>
            <a:ext cx="133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1" name="Google Shape;101;p3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02" name="Google Shape;102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9"/>
          <p:cNvSpPr txBox="1">
            <a:spLocks noGrp="1"/>
          </p:cNvSpPr>
          <p:nvPr>
            <p:ph type="title"/>
          </p:nvPr>
        </p:nvSpPr>
        <p:spPr>
          <a:xfrm>
            <a:off x="720000" y="2320775"/>
            <a:ext cx="33678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subTitle" idx="1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title" idx="2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0" name="Google Shape;110;p3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1" name="Google Shape;111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>
            <a:spLocks noGrp="1"/>
          </p:cNvSpPr>
          <p:nvPr>
            <p:ph type="subTitle" idx="1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40"/>
          <p:cNvSpPr txBox="1">
            <a:spLocks noGrp="1"/>
          </p:cNvSpPr>
          <p:nvPr>
            <p:ph type="subTitle" idx="3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9" name="Google Shape;119;p40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120" name="Google Shape;120;p4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4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4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1"/>
          <p:cNvSpPr txBox="1">
            <a:spLocks noGrp="1"/>
          </p:cNvSpPr>
          <p:nvPr>
            <p:ph type="subTitle" idx="1"/>
          </p:nvPr>
        </p:nvSpPr>
        <p:spPr>
          <a:xfrm>
            <a:off x="2077950" y="3379325"/>
            <a:ext cx="4988100" cy="12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ctrTitle"/>
          </p:nvPr>
        </p:nvSpPr>
        <p:spPr>
          <a:xfrm>
            <a:off x="1410600" y="2548402"/>
            <a:ext cx="63228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9" name="Google Shape;129;p4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0" name="Google Shape;130;p4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2"/>
          <p:cNvSpPr txBox="1">
            <a:spLocks noGrp="1"/>
          </p:cNvSpPr>
          <p:nvPr>
            <p:ph type="title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title" idx="2"/>
          </p:nvPr>
        </p:nvSpPr>
        <p:spPr>
          <a:xfrm>
            <a:off x="6325600" y="2329796"/>
            <a:ext cx="20925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7" name="Google Shape;137;p42"/>
          <p:cNvSpPr txBox="1">
            <a:spLocks noGrp="1"/>
          </p:cNvSpPr>
          <p:nvPr>
            <p:ph type="subTitle" idx="1"/>
          </p:nvPr>
        </p:nvSpPr>
        <p:spPr>
          <a:xfrm>
            <a:off x="5461200" y="4115649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8" name="Google Shape;138;p4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9" name="Google Shape;139;p4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4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6" name="Google Shape;146;p4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5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45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3" name="Google Shape;153;p4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6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46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0" name="Google Shape;160;p4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29" name="Google Shape;29;p3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0" name="Google Shape;30;p3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4949100" y="2320775"/>
            <a:ext cx="34689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subTitle" idx="1"/>
          </p:nvPr>
        </p:nvSpPr>
        <p:spPr>
          <a:xfrm>
            <a:off x="5461200" y="4106625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title" idx="2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8" name="Google Shape;38;p3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3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subTitle" idx="1"/>
          </p:nvPr>
        </p:nvSpPr>
        <p:spPr>
          <a:xfrm>
            <a:off x="704850" y="1321925"/>
            <a:ext cx="3161100" cy="1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ctrTitle"/>
          </p:nvPr>
        </p:nvSpPr>
        <p:spPr>
          <a:xfrm>
            <a:off x="684600" y="3940625"/>
            <a:ext cx="35463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48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6" name="Google Shape;46;p32"/>
          <p:cNvSpPr/>
          <p:nvPr/>
        </p:nvSpPr>
        <p:spPr>
          <a:xfrm>
            <a:off x="76200" y="76200"/>
            <a:ext cx="270600" cy="270600"/>
          </a:xfrm>
          <a:prstGeom prst="mathPlus">
            <a:avLst>
              <a:gd name="adj1" fmla="val 6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2"/>
          <p:cNvSpPr/>
          <p:nvPr/>
        </p:nvSpPr>
        <p:spPr>
          <a:xfrm>
            <a:off x="76200" y="4796700"/>
            <a:ext cx="270600" cy="270600"/>
          </a:xfrm>
          <a:prstGeom prst="mathPlus">
            <a:avLst>
              <a:gd name="adj1" fmla="val 6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>
            <a:spLocks noGrp="1"/>
          </p:cNvSpPr>
          <p:nvPr>
            <p:ph type="title"/>
          </p:nvPr>
        </p:nvSpPr>
        <p:spPr>
          <a:xfrm>
            <a:off x="720000" y="2320775"/>
            <a:ext cx="44946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subTitle" idx="1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title" idx="2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2" name="Google Shape;52;p3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3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9" name="Google Shape;59;p3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34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6" name="Google Shape;66;p3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3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ubTitle" idx="1"/>
          </p:nvPr>
        </p:nvSpPr>
        <p:spPr>
          <a:xfrm>
            <a:off x="905768" y="3696900"/>
            <a:ext cx="14838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subTitle" idx="2"/>
          </p:nvPr>
        </p:nvSpPr>
        <p:spPr>
          <a:xfrm>
            <a:off x="6756832" y="3696900"/>
            <a:ext cx="14814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ubTitle" idx="3"/>
          </p:nvPr>
        </p:nvSpPr>
        <p:spPr>
          <a:xfrm>
            <a:off x="2857723" y="3696900"/>
            <a:ext cx="14814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subTitle" idx="4"/>
          </p:nvPr>
        </p:nvSpPr>
        <p:spPr>
          <a:xfrm>
            <a:off x="4807277" y="3696900"/>
            <a:ext cx="14814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title" idx="5"/>
          </p:nvPr>
        </p:nvSpPr>
        <p:spPr>
          <a:xfrm>
            <a:off x="6756832" y="1541500"/>
            <a:ext cx="148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title" idx="6"/>
          </p:nvPr>
        </p:nvSpPr>
        <p:spPr>
          <a:xfrm>
            <a:off x="2857723" y="1541500"/>
            <a:ext cx="148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title" idx="7"/>
          </p:nvPr>
        </p:nvSpPr>
        <p:spPr>
          <a:xfrm>
            <a:off x="4807277" y="1541500"/>
            <a:ext cx="148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 idx="8"/>
          </p:nvPr>
        </p:nvSpPr>
        <p:spPr>
          <a:xfrm>
            <a:off x="905768" y="1541500"/>
            <a:ext cx="148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>
            <a:spLocks noGrp="1"/>
          </p:cNvSpPr>
          <p:nvPr>
            <p:ph type="subTitle" idx="1"/>
          </p:nvPr>
        </p:nvSpPr>
        <p:spPr>
          <a:xfrm flipH="1">
            <a:off x="5101450" y="3345350"/>
            <a:ext cx="314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title"/>
          </p:nvPr>
        </p:nvSpPr>
        <p:spPr>
          <a:xfrm>
            <a:off x="5461725" y="468350"/>
            <a:ext cx="29541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82" name="Google Shape;82;p3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83" name="Google Shape;83;p3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36"/>
          <p:cNvSpPr txBox="1">
            <a:spLocks noGrp="1"/>
          </p:cNvSpPr>
          <p:nvPr>
            <p:ph type="subTitle" idx="2"/>
          </p:nvPr>
        </p:nvSpPr>
        <p:spPr>
          <a:xfrm flipH="1">
            <a:off x="5101450" y="1806750"/>
            <a:ext cx="314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0" name="Google Shape;9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37"/>
          <p:cNvSpPr txBox="1">
            <a:spLocks noGrp="1"/>
          </p:cNvSpPr>
          <p:nvPr>
            <p:ph type="title"/>
          </p:nvPr>
        </p:nvSpPr>
        <p:spPr>
          <a:xfrm>
            <a:off x="3011250" y="2320775"/>
            <a:ext cx="31215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subTitle" idx="1"/>
          </p:nvPr>
        </p:nvSpPr>
        <p:spPr>
          <a:xfrm>
            <a:off x="3093600" y="4106625"/>
            <a:ext cx="29568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title" idx="2"/>
          </p:nvPr>
        </p:nvSpPr>
        <p:spPr>
          <a:xfrm>
            <a:off x="283755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2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2.xml"/><Relationship Id="rId4" Type="http://schemas.openxmlformats.org/officeDocument/2006/relationships/image" Target="../media/image2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2.xml"/><Relationship Id="rId4" Type="http://schemas.openxmlformats.org/officeDocument/2006/relationships/image" Target="../media/image2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slide" Target="slide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4qOkrb29OZ4qJ7-EBRGp1HG4p4QqTzDCBLa5lLpowI0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g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56;p13"/>
          <p:cNvPicPr preferRelativeResize="0"/>
          <p:nvPr/>
        </p:nvPicPr>
        <p:blipFill rotWithShape="1">
          <a:blip r:embed="rId3">
            <a:alphaModFix/>
          </a:blip>
          <a:srcRect l="17578" r="16976" b="12975"/>
          <a:stretch/>
        </p:blipFill>
        <p:spPr>
          <a:xfrm>
            <a:off x="4253046" y="341047"/>
            <a:ext cx="5469054" cy="516036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291336" y="3611775"/>
            <a:ext cx="38040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150" dirty="0">
                <a:solidFill>
                  <a:schemeClr val="lt1"/>
                </a:solidFill>
                <a:highlight>
                  <a:schemeClr val="lt2"/>
                </a:highlight>
              </a:rPr>
              <a:t>Binary </a:t>
            </a:r>
            <a:r>
              <a:rPr lang="en-US" sz="3150" dirty="0" smtClean="0">
                <a:solidFill>
                  <a:schemeClr val="lt1"/>
                </a:solidFill>
                <a:highlight>
                  <a:schemeClr val="lt2"/>
                </a:highlight>
              </a:rPr>
              <a:t>Classification</a:t>
            </a:r>
            <a:endParaRPr sz="315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"/>
          </p:nvPr>
        </p:nvSpPr>
        <p:spPr>
          <a:xfrm flipH="1">
            <a:off x="391415" y="4226015"/>
            <a:ext cx="1396133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Citrus Dataset</a:t>
            </a:r>
            <a:endParaRPr dirty="0"/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291336" y="411385"/>
            <a:ext cx="6329469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Naive </a:t>
            </a: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Bayes &amp;</a:t>
            </a:r>
            <a:r>
              <a:rPr lang="en" sz="4400" dirty="0" smtClean="0">
                <a:solidFill>
                  <a:schemeClr val="lt2"/>
                </a:solidFill>
              </a:rPr>
              <a:t> </a:t>
            </a:r>
            <a:br>
              <a:rPr lang="en" sz="4400" dirty="0" smtClean="0">
                <a:solidFill>
                  <a:schemeClr val="lt2"/>
                </a:solidFill>
              </a:rPr>
            </a:br>
            <a:r>
              <a:rPr lang="en-US" sz="4400" dirty="0" smtClean="0">
                <a:gradFill>
                  <a:gsLst>
                    <a:gs pos="0">
                      <a:srgbClr val="FF0EDD"/>
                    </a:gs>
                    <a:gs pos="49000">
                      <a:srgbClr val="A71C59"/>
                    </a:gs>
                    <a:gs pos="100000">
                      <a:srgbClr val="FF4D2F"/>
                    </a:gs>
                  </a:gsLst>
                  <a:lin ang="8400000" scaled="0"/>
                </a:gradFill>
              </a:rPr>
              <a:t>Simple </a:t>
            </a:r>
            <a:r>
              <a:rPr lang="en-US" sz="4400" dirty="0">
                <a:gradFill>
                  <a:gsLst>
                    <a:gs pos="0">
                      <a:srgbClr val="FF0EDD"/>
                    </a:gs>
                    <a:gs pos="49000">
                      <a:srgbClr val="A71C59"/>
                    </a:gs>
                    <a:gs pos="100000">
                      <a:srgbClr val="FF4D2F"/>
                    </a:gs>
                  </a:gsLst>
                  <a:lin ang="8400000" scaled="0"/>
                </a:gradFill>
              </a:rPr>
              <a:t>Neural </a:t>
            </a:r>
            <a:r>
              <a:rPr lang="en-US" sz="4400" dirty="0" smtClean="0">
                <a:gradFill>
                  <a:gsLst>
                    <a:gs pos="0">
                      <a:srgbClr val="FF0EDD"/>
                    </a:gs>
                    <a:gs pos="49000">
                      <a:srgbClr val="A71C59"/>
                    </a:gs>
                    <a:gs pos="100000">
                      <a:srgbClr val="FF4D2F"/>
                    </a:gs>
                  </a:gsLst>
                  <a:lin ang="8400000" scaled="0"/>
                </a:gradFill>
              </a:rPr>
              <a:t/>
            </a:r>
            <a:br>
              <a:rPr lang="en-US" sz="4400" dirty="0" smtClean="0">
                <a:gradFill>
                  <a:gsLst>
                    <a:gs pos="0">
                      <a:srgbClr val="FF0EDD"/>
                    </a:gs>
                    <a:gs pos="49000">
                      <a:srgbClr val="A71C59"/>
                    </a:gs>
                    <a:gs pos="100000">
                      <a:srgbClr val="FF4D2F"/>
                    </a:gs>
                  </a:gsLst>
                  <a:lin ang="8400000" scaled="0"/>
                </a:gradFill>
              </a:rPr>
            </a:br>
            <a:r>
              <a:rPr lang="en-US" sz="4400" dirty="0" smtClean="0">
                <a:gradFill>
                  <a:gsLst>
                    <a:gs pos="0">
                      <a:srgbClr val="FF0EDD"/>
                    </a:gs>
                    <a:gs pos="49000">
                      <a:srgbClr val="A71C59"/>
                    </a:gs>
                    <a:gs pos="100000">
                      <a:srgbClr val="FF4D2F"/>
                    </a:gs>
                  </a:gsLst>
                  <a:lin ang="8400000" scaled="0"/>
                </a:gradFill>
              </a:rPr>
              <a:t>Network Classifier</a:t>
            </a:r>
            <a:r>
              <a:rPr lang="en" sz="4400" dirty="0" smtClean="0">
                <a:gradFill>
                  <a:gsLst>
                    <a:gs pos="0">
                      <a:srgbClr val="FF0EDD"/>
                    </a:gs>
                    <a:gs pos="49000">
                      <a:srgbClr val="A71C59"/>
                    </a:gs>
                    <a:gs pos="100000">
                      <a:srgbClr val="FF4D2F"/>
                    </a:gs>
                  </a:gsLst>
                  <a:lin ang="8400000" scaled="0"/>
                </a:gradFill>
              </a:rPr>
              <a:t> </a:t>
            </a:r>
            <a:endParaRPr sz="4400" dirty="0">
              <a:gradFill>
                <a:gsLst>
                  <a:gs pos="0">
                    <a:srgbClr val="FF0EDD"/>
                  </a:gs>
                  <a:gs pos="49000">
                    <a:srgbClr val="A71C59"/>
                  </a:gs>
                  <a:gs pos="100000">
                    <a:srgbClr val="FF4D2F"/>
                  </a:gs>
                </a:gsLst>
                <a:lin ang="8400000" scaled="0"/>
              </a:gradFill>
            </a:endParaRPr>
          </a:p>
        </p:txBody>
      </p:sp>
      <p:pic>
        <p:nvPicPr>
          <p:cNvPr id="14" name="Google Shape;492;p47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447083" y="54502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94;p47"/>
          <p:cNvPicPr preferRelativeResize="0"/>
          <p:nvPr/>
        </p:nvPicPr>
        <p:blipFill rotWithShape="1">
          <a:blip r:embed="rId4">
            <a:alphaModFix/>
          </a:blip>
          <a:srcRect l="46576" t="6693" r="44095" b="81710"/>
          <a:stretch/>
        </p:blipFill>
        <p:spPr>
          <a:xfrm rot="10800000" flipH="1">
            <a:off x="8221467" y="4388378"/>
            <a:ext cx="40822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92;p47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872682" y="4119802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23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0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 descr="A picture containing sketch,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815" y="389080"/>
            <a:ext cx="6413144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 descr="A picture containing diagram, plo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6699" y="2760805"/>
            <a:ext cx="5805377" cy="2134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3"/>
                </a:solidFill>
              </a:rPr>
              <a:t>Descriptive</a:t>
            </a:r>
            <a:r>
              <a:rPr lang="en-US" dirty="0">
                <a:solidFill>
                  <a:schemeClr val="accent4"/>
                </a:solidFill>
              </a:rPr>
              <a:t> statistics</a:t>
            </a:r>
            <a:endParaRPr dirty="0"/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4294967295"/>
          </p:nvPr>
        </p:nvSpPr>
        <p:spPr>
          <a:xfrm>
            <a:off x="613275" y="1266562"/>
            <a:ext cx="5606772" cy="238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chemeClr val="accent3"/>
                </a:solidFill>
              </a:rPr>
              <a:t>Create dictionary of keys = labels and values = list of statistics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chemeClr val="accent3"/>
                </a:solidFill>
              </a:rPr>
              <a:t>By looping over columns, we can append the calculated stats to its value in the dictionary</a:t>
            </a:r>
            <a:endParaRPr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chemeClr val="accent3"/>
                </a:solidFill>
              </a:rPr>
              <a:t>Using functions from NumPy library np.mean(),…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chemeClr val="accent3"/>
              </a:solidFill>
            </a:endParaRPr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969084" y="870871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1"/>
          <p:cNvSpPr txBox="1"/>
          <p:nvPr/>
        </p:nvSpPr>
        <p:spPr>
          <a:xfrm>
            <a:off x="1517042" y="3347726"/>
            <a:ext cx="5904483" cy="101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None/>
            </a:pPr>
            <a:r>
              <a:rPr lang="en-US" sz="1600" b="0" i="0" u="none" strike="noStrike" cap="none" dirty="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Advantage</a:t>
            </a:r>
            <a:endParaRPr dirty="0"/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None/>
            </a:pPr>
            <a:endParaRPr sz="1400" b="0" i="0" u="none" strike="noStrike" cap="none" dirty="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None/>
            </a:pPr>
            <a:r>
              <a:rPr lang="en-US" sz="1400" b="0" i="0" u="none" strike="noStrike" cap="none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Instant access to the needed statistic to any column by the column label and the statistic type (mean , median …)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>
                <a:solidFill>
                  <a:schemeClr val="accent3"/>
                </a:solidFill>
              </a:rPr>
              <a:t>Standardization of</a:t>
            </a:r>
            <a:r>
              <a:rPr lang="en-US" dirty="0" smtClean="0">
                <a:solidFill>
                  <a:schemeClr val="accent4"/>
                </a:solidFill>
              </a:rPr>
              <a:t> data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Google Shape;304;p11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159618" y="1266562"/>
                <a:ext cx="4483265" cy="32203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228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None/>
                </a:pPr>
                <a:endParaRPr sz="1400" dirty="0">
                  <a:solidFill>
                    <a:schemeClr val="accent3"/>
                  </a:solidFill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Char char="●"/>
                </a:pPr>
                <a:r>
                  <a:rPr lang="en-US" sz="1400" dirty="0" smtClean="0">
                    <a:solidFill>
                      <a:schemeClr val="accent3"/>
                    </a:solidFill>
                  </a:rPr>
                  <a:t>We used the Z-Score method to standardize data using following formula:</a:t>
                </a: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Char char="●"/>
                </a:pPr>
                <a:endParaRPr lang="en-US" sz="1400" dirty="0" smtClean="0">
                  <a:solidFill>
                    <a:schemeClr val="accent3"/>
                  </a:solidFill>
                </a:endParaRPr>
              </a:p>
              <a:p>
                <a:pPr marL="139700" indent="0" algn="ctr">
                  <a:buClr>
                    <a:schemeClr val="accent3"/>
                  </a:buClr>
                  <a:buSzPts val="1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/>
                        <m:t>𝒁</m:t>
                      </m:r>
                      <m:r>
                        <a:rPr lang="en-US" sz="2000" b="1"/>
                        <m:t>=</m:t>
                      </m:r>
                      <m:f>
                        <m:fPr>
                          <m:ctrlPr>
                            <a:rPr lang="en-US" sz="2000" b="1" i="1"/>
                          </m:ctrlPr>
                        </m:fPr>
                        <m:num>
                          <m:r>
                            <a:rPr lang="en-US" sz="2000" b="1"/>
                            <m:t>(</m:t>
                          </m:r>
                          <m:r>
                            <a:rPr lang="en-US" sz="2000" b="1" i="1"/>
                            <m:t>𝑿</m:t>
                          </m:r>
                          <m:r>
                            <a:rPr lang="en-US" sz="2000" b="1" i="1"/>
                            <m:t>−</m:t>
                          </m:r>
                          <m:r>
                            <a:rPr lang="en-US" sz="2000" b="1" i="1"/>
                            <m:t>𝝁</m:t>
                          </m:r>
                          <m:r>
                            <a:rPr lang="en-US" sz="2000" b="1"/>
                            <m:t>)</m:t>
                          </m:r>
                        </m:num>
                        <m:den>
                          <m:r>
                            <a:rPr lang="en-US" sz="2000" b="1" i="1"/>
                            <m:t>𝝈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  <a:p>
                <a:pPr marL="457200" lvl="0" indent="-228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None/>
                </a:pPr>
                <a:endParaRPr sz="1400" dirty="0">
                  <a:solidFill>
                    <a:schemeClr val="accent3"/>
                  </a:solidFill>
                </a:endParaRPr>
              </a:p>
              <a:p>
                <a:pPr lvl="0" indent="-317500">
                  <a:buClr>
                    <a:schemeClr val="accent3"/>
                  </a:buClr>
                  <a:buSzPts val="1400"/>
                </a:pPr>
                <a:r>
                  <a:rPr lang="en-US" sz="1400" dirty="0" smtClean="0">
                    <a:solidFill>
                      <a:schemeClr val="accent3"/>
                    </a:solidFill>
                  </a:rPr>
                  <a:t>Where</a:t>
                </a:r>
                <a:r>
                  <a:rPr lang="en-US" sz="1400" dirty="0">
                    <a:solidFill>
                      <a:schemeClr val="accent3"/>
                    </a:solidFill>
                  </a:rPr>
                  <a:t>: </a:t>
                </a:r>
                <a:r>
                  <a:rPr lang="en-US" sz="1400" dirty="0" smtClean="0">
                    <a:solidFill>
                      <a:schemeClr val="accent3"/>
                    </a:solidFill>
                  </a:rPr>
                  <a:t>𝝁 is the mean of population of each feature</a:t>
                </a:r>
              </a:p>
              <a:p>
                <a:pPr marL="139700" lvl="0" indent="0">
                  <a:buClr>
                    <a:schemeClr val="accent3"/>
                  </a:buClr>
                  <a:buSzPts val="1400"/>
                  <a:buNone/>
                </a:pPr>
                <a:r>
                  <a:rPr lang="en-US" sz="14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1400" dirty="0" smtClean="0">
                    <a:solidFill>
                      <a:schemeClr val="accent3"/>
                    </a:solidFill>
                  </a:rPr>
                  <a:t>             𝝈 is standard deviation of population</a:t>
                </a:r>
                <a:endParaRPr sz="1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04" name="Google Shape;304;p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59618" y="1266562"/>
                <a:ext cx="4483265" cy="3220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5" name="Google Shape;305;p11"/>
          <p:cNvPicPr preferRelativeResize="0"/>
          <p:nvPr/>
        </p:nvPicPr>
        <p:blipFill rotWithShape="1">
          <a:blip r:embed="rId4">
            <a:alphaModFix/>
          </a:blip>
          <a:srcRect l="50633" t="9751" r="43730" b="81493"/>
          <a:stretch/>
        </p:blipFill>
        <p:spPr>
          <a:xfrm rot="10800000" flipH="1">
            <a:off x="2862758" y="89042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39" y="1266562"/>
            <a:ext cx="3177073" cy="2546274"/>
          </a:xfrm>
          <a:prstGeom prst="rect">
            <a:avLst/>
          </a:prstGeom>
        </p:spPr>
      </p:pic>
      <p:sp>
        <p:nvSpPr>
          <p:cNvPr id="7" name="Google Shape;306;p11"/>
          <p:cNvSpPr txBox="1"/>
          <p:nvPr/>
        </p:nvSpPr>
        <p:spPr>
          <a:xfrm>
            <a:off x="5984084" y="3625562"/>
            <a:ext cx="2106182" cy="92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None/>
            </a:pPr>
            <a:endParaRPr sz="1400" b="0" i="0" u="none" strike="noStrike" cap="none" dirty="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  <a:p>
            <a:pPr marL="139700" lvl="0" algn="ctr">
              <a:lnSpc>
                <a:spcPct val="115000"/>
              </a:lnSpc>
              <a:buClr>
                <a:schemeClr val="accent3"/>
              </a:buClr>
              <a:buSzPts val="1400"/>
            </a:pPr>
            <a:r>
              <a:rPr lang="en-US" sz="1800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Data after Standardization </a:t>
            </a:r>
            <a:endParaRPr sz="1800" dirty="0"/>
          </a:p>
        </p:txBody>
      </p:sp>
      <p:pic>
        <p:nvPicPr>
          <p:cNvPr id="8" name="Google Shape;288;p9"/>
          <p:cNvPicPr preferRelativeResize="0"/>
          <p:nvPr/>
        </p:nvPicPr>
        <p:blipFill rotWithShape="1">
          <a:blip r:embed="rId4">
            <a:alphaModFix/>
          </a:blip>
          <a:srcRect l="42778" t="6693" r="44094" b="81709"/>
          <a:stretch/>
        </p:blipFill>
        <p:spPr>
          <a:xfrm rot="10800000" flipH="1">
            <a:off x="6019525" y="237259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2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"/>
          <p:cNvSpPr txBox="1"/>
          <p:nvPr/>
        </p:nvSpPr>
        <p:spPr>
          <a:xfrm>
            <a:off x="1410600" y="44890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</a:pPr>
            <a:r>
              <a:rPr lang="en-US" sz="2400" b="0" i="0" u="none" strike="noStrike" cap="none" dirty="0" smtClean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Observing Outliers </a:t>
            </a:r>
            <a:r>
              <a:rPr lang="en-US" sz="2400" b="0" i="0" u="none" strike="noStrike" cap="none" dirty="0" smtClean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rPr>
              <a:t>using Boxplot</a:t>
            </a:r>
            <a:endParaRPr sz="2400" b="0" i="0" u="none" strike="noStrike" cap="none" dirty="0">
              <a:solidFill>
                <a:schemeClr val="bg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0" y="1321352"/>
            <a:ext cx="3934403" cy="2540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39" y="1306639"/>
            <a:ext cx="3979971" cy="2570005"/>
          </a:xfrm>
          <a:prstGeom prst="rect">
            <a:avLst/>
          </a:prstGeom>
        </p:spPr>
      </p:pic>
      <p:sp>
        <p:nvSpPr>
          <p:cNvPr id="9" name="Google Shape;306;p11"/>
          <p:cNvSpPr txBox="1"/>
          <p:nvPr/>
        </p:nvSpPr>
        <p:spPr>
          <a:xfrm>
            <a:off x="1290450" y="3696446"/>
            <a:ext cx="2106182" cy="92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None/>
            </a:pPr>
            <a:endParaRPr sz="1400" b="0" i="0" u="none" strike="noStrike" cap="none" dirty="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None/>
            </a:pPr>
            <a:r>
              <a:rPr lang="en-US" sz="1800" i="0" u="none" strike="noStrike" cap="none" dirty="0" smtClean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Before Removing Outliers </a:t>
            </a:r>
            <a:endParaRPr sz="1800" dirty="0"/>
          </a:p>
        </p:txBody>
      </p:sp>
      <p:sp>
        <p:nvSpPr>
          <p:cNvPr id="10" name="Google Shape;306;p11"/>
          <p:cNvSpPr txBox="1"/>
          <p:nvPr/>
        </p:nvSpPr>
        <p:spPr>
          <a:xfrm>
            <a:off x="5715819" y="3696446"/>
            <a:ext cx="2106182" cy="92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None/>
            </a:pPr>
            <a:endParaRPr sz="1400" b="0" i="0" u="none" strike="noStrike" cap="none" dirty="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naheim"/>
              <a:buNone/>
            </a:pPr>
            <a:r>
              <a:rPr lang="en-US" sz="1800" i="0" u="none" strike="noStrike" cap="none" dirty="0" smtClean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After Removing Outliers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0462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Interquartile </a:t>
            </a:r>
            <a:r>
              <a:rPr lang="en-US">
                <a:solidFill>
                  <a:schemeClr val="dk2"/>
                </a:solidFill>
              </a:rPr>
              <a:t>Method</a:t>
            </a:r>
            <a:r>
              <a:rPr lang="en-US"/>
              <a:t> </a:t>
            </a:r>
            <a:endParaRPr/>
          </a:p>
        </p:txBody>
      </p:sp>
      <p:sp>
        <p:nvSpPr>
          <p:cNvPr id="257" name="Google Shape;257;p8"/>
          <p:cNvSpPr/>
          <p:nvPr/>
        </p:nvSpPr>
        <p:spPr>
          <a:xfrm>
            <a:off x="1588106" y="1227448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"/>
          <p:cNvSpPr txBox="1"/>
          <p:nvPr/>
        </p:nvSpPr>
        <p:spPr>
          <a:xfrm>
            <a:off x="1902956" y="1635598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75%</a:t>
            </a:r>
            <a:endParaRPr sz="1400" b="0" i="0" u="none" strike="noStrike" cap="none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9" name="Google Shape;259;p8"/>
          <p:cNvSpPr/>
          <p:nvPr/>
        </p:nvSpPr>
        <p:spPr>
          <a:xfrm rot="-5400000" flipH="1">
            <a:off x="1670456" y="1309798"/>
            <a:ext cx="1179600" cy="1179600"/>
          </a:xfrm>
          <a:prstGeom prst="blockArc">
            <a:avLst>
              <a:gd name="adj1" fmla="val 21285652"/>
              <a:gd name="adj2" fmla="val 16337811"/>
              <a:gd name="adj3" fmla="val 2000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6065158" y="1227448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 txBox="1"/>
          <p:nvPr/>
        </p:nvSpPr>
        <p:spPr>
          <a:xfrm>
            <a:off x="6360313" y="1635599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25%</a:t>
            </a:r>
            <a:endParaRPr sz="1400" b="0" i="0" u="none" strike="noStrike" cap="none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2" name="Google Shape;262;p8"/>
          <p:cNvSpPr/>
          <p:nvPr/>
        </p:nvSpPr>
        <p:spPr>
          <a:xfrm rot="-5400000" flipH="1">
            <a:off x="6127813" y="1309799"/>
            <a:ext cx="1179600" cy="1179600"/>
          </a:xfrm>
          <a:prstGeom prst="blockArc">
            <a:avLst>
              <a:gd name="adj1" fmla="val 10878299"/>
              <a:gd name="adj2" fmla="val 16337811"/>
              <a:gd name="adj3" fmla="val 2000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8"/>
          <p:cNvCxnSpPr>
            <a:stCxn id="257" idx="6"/>
          </p:cNvCxnSpPr>
          <p:nvPr/>
        </p:nvCxnSpPr>
        <p:spPr>
          <a:xfrm>
            <a:off x="2932406" y="1899598"/>
            <a:ext cx="795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8"/>
          <p:cNvCxnSpPr>
            <a:stCxn id="260" idx="2"/>
          </p:cNvCxnSpPr>
          <p:nvPr/>
        </p:nvCxnSpPr>
        <p:spPr>
          <a:xfrm rot="10800000">
            <a:off x="5270158" y="1899598"/>
            <a:ext cx="795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8"/>
          <p:cNvSpPr txBox="1"/>
          <p:nvPr/>
        </p:nvSpPr>
        <p:spPr>
          <a:xfrm>
            <a:off x="3809623" y="1714932"/>
            <a:ext cx="1460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Q3     -	Q1</a:t>
            </a:r>
            <a:endParaRPr/>
          </a:p>
        </p:txBody>
      </p:sp>
      <p:sp>
        <p:nvSpPr>
          <p:cNvPr id="266" name="Google Shape;266;p8"/>
          <p:cNvSpPr txBox="1"/>
          <p:nvPr/>
        </p:nvSpPr>
        <p:spPr>
          <a:xfrm>
            <a:off x="4093389" y="2407234"/>
            <a:ext cx="89313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IQR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p8"/>
          <p:cNvCxnSpPr>
            <a:stCxn id="265" idx="2"/>
            <a:endCxn id="266" idx="0"/>
          </p:cNvCxnSpPr>
          <p:nvPr/>
        </p:nvCxnSpPr>
        <p:spPr>
          <a:xfrm>
            <a:off x="4539957" y="2084264"/>
            <a:ext cx="0" cy="32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8"/>
          <p:cNvSpPr txBox="1"/>
          <p:nvPr/>
        </p:nvSpPr>
        <p:spPr>
          <a:xfrm>
            <a:off x="2363467" y="3288197"/>
            <a:ext cx="43529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we have the IQR value , we can use it to define the upper &amp; lower limits of our data (column wise)</a:t>
            </a:r>
            <a:endParaRPr/>
          </a:p>
        </p:txBody>
      </p:sp>
      <p:cxnSp>
        <p:nvCxnSpPr>
          <p:cNvPr id="269" name="Google Shape;269;p8"/>
          <p:cNvCxnSpPr>
            <a:stCxn id="266" idx="2"/>
            <a:endCxn id="268" idx="0"/>
          </p:cNvCxnSpPr>
          <p:nvPr/>
        </p:nvCxnSpPr>
        <p:spPr>
          <a:xfrm>
            <a:off x="4539957" y="3053565"/>
            <a:ext cx="0" cy="234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8"/>
          <p:cNvCxnSpPr>
            <a:stCxn id="268" idx="1"/>
          </p:cNvCxnSpPr>
          <p:nvPr/>
        </p:nvCxnSpPr>
        <p:spPr>
          <a:xfrm flipH="1">
            <a:off x="2004967" y="3549807"/>
            <a:ext cx="358500" cy="4962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8"/>
          <p:cNvCxnSpPr>
            <a:stCxn id="268" idx="3"/>
          </p:cNvCxnSpPr>
          <p:nvPr/>
        </p:nvCxnSpPr>
        <p:spPr>
          <a:xfrm>
            <a:off x="6716445" y="3549807"/>
            <a:ext cx="358500" cy="5226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8"/>
          <p:cNvSpPr txBox="1"/>
          <p:nvPr/>
        </p:nvSpPr>
        <p:spPr>
          <a:xfrm>
            <a:off x="1016170" y="4075222"/>
            <a:ext cx="19776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Upper = Q3 + 1.5IQR</a:t>
            </a:r>
            <a:endParaRPr/>
          </a:p>
        </p:txBody>
      </p:sp>
      <p:sp>
        <p:nvSpPr>
          <p:cNvPr id="273" name="Google Shape;273;p8"/>
          <p:cNvSpPr txBox="1"/>
          <p:nvPr/>
        </p:nvSpPr>
        <p:spPr>
          <a:xfrm>
            <a:off x="6086085" y="4075222"/>
            <a:ext cx="19776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= Q1 - 1.5IQR</a:t>
            </a:r>
            <a:endParaRPr/>
          </a:p>
        </p:txBody>
      </p:sp>
      <p:pic>
        <p:nvPicPr>
          <p:cNvPr id="20" name="Google Shape;288;p9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5964474" y="479455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51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title"/>
          </p:nvPr>
        </p:nvSpPr>
        <p:spPr>
          <a:xfrm>
            <a:off x="3011250" y="2320775"/>
            <a:ext cx="31215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>
                <a:solidFill>
                  <a:schemeClr val="accent3"/>
                </a:solidFill>
              </a:rPr>
              <a:t>HYPOTHESIS </a:t>
            </a:r>
            <a:r>
              <a:rPr lang="en-US" dirty="0">
                <a:solidFill>
                  <a:schemeClr val="accent4"/>
                </a:solidFill>
              </a:rPr>
              <a:t>TESTING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2"/>
          </p:nvPr>
        </p:nvSpPr>
        <p:spPr>
          <a:xfrm>
            <a:off x="283755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id="322" name="Google Shape;322;p13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677875" y="10382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3"/>
          <p:cNvPicPr preferRelativeResize="0"/>
          <p:nvPr/>
        </p:nvPicPr>
        <p:blipFill rotWithShape="1">
          <a:blip r:embed="rId3">
            <a:alphaModFix/>
          </a:blip>
          <a:srcRect l="47142" t="6693" r="44094" b="81709"/>
          <a:stretch/>
        </p:blipFill>
        <p:spPr>
          <a:xfrm rot="10800000" flipH="1">
            <a:off x="6227771" y="92658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3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7703713" y="6818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3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>
            <a:off x="788563" y="681851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3"/>
          <p:cNvSpPr/>
          <p:nvPr/>
        </p:nvSpPr>
        <p:spPr>
          <a:xfrm rot="5400000">
            <a:off x="7891913" y="154855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3"/>
          <p:cNvSpPr/>
          <p:nvPr/>
        </p:nvSpPr>
        <p:spPr>
          <a:xfrm rot="5400000">
            <a:off x="7891913" y="18750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3"/>
          <p:cNvSpPr/>
          <p:nvPr/>
        </p:nvSpPr>
        <p:spPr>
          <a:xfrm rot="5400000">
            <a:off x="7891913" y="22014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3">
            <a:hlinkClick r:id="rId4" action="ppaction://hlinksldjump"/>
          </p:cNvPr>
          <p:cNvSpPr/>
          <p:nvPr/>
        </p:nvSpPr>
        <p:spPr>
          <a:xfrm>
            <a:off x="7891931" y="22014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9275" y="1548550"/>
            <a:ext cx="3827550" cy="38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4"/>
                </a:solidFill>
              </a:rPr>
              <a:t>Testing for Normality</a:t>
            </a:r>
            <a:endParaRPr dirty="0"/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4294967295"/>
          </p:nvPr>
        </p:nvSpPr>
        <p:spPr>
          <a:xfrm>
            <a:off x="613275" y="1266562"/>
            <a:ext cx="5606772" cy="238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We want a way to test if our features are Normally Distributed or not.</a:t>
            </a:r>
            <a:endParaRPr lang="en-US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There is two method for testing that, these are Shapiro-Wilk test and Kolmogorov Smirnov test.</a:t>
            </a:r>
            <a:endParaRPr lang="en-US" dirty="0"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We’ll use Shapiro-Wilk test here.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926553" y="87071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8;p9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5932846" y="171561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1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4"/>
                </a:solidFill>
              </a:rPr>
              <a:t>Shapiro-Wilk Test</a:t>
            </a:r>
            <a:endParaRPr dirty="0"/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4294967295"/>
          </p:nvPr>
        </p:nvSpPr>
        <p:spPr>
          <a:xfrm>
            <a:off x="613275" y="1266562"/>
            <a:ext cx="5606772" cy="37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it superimposes a normal curve over the observed distribution. It then computes which percentage of our sample overlaps with it: a similarity percentage.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The Null Hypothesis (H0): The Data is normally distributed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The Alternative Hypothesis (H0): The Data is not normally distributed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We have to calculate the p-value if p &lt; 0.05 then we reject the Null Hypothesis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969084" y="870871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90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4"/>
                </a:solidFill>
              </a:rPr>
              <a:t>Shapiro-Wilk Test</a:t>
            </a:r>
            <a:endParaRPr dirty="0"/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4294967295"/>
          </p:nvPr>
        </p:nvSpPr>
        <p:spPr>
          <a:xfrm>
            <a:off x="613275" y="1266562"/>
            <a:ext cx="5606772" cy="37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 dirty="0">
              <a:solidFill>
                <a:schemeClr val="accent3"/>
              </a:solidFill>
            </a:endParaRPr>
          </a:p>
          <a:p>
            <a: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The Equation for calculating the test statistic in Shapiro-Wilk test: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x: Data being tested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a: Shapiro-Wilk test coefficient 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indent="-317500">
              <a:buClr>
                <a:schemeClr val="accent3"/>
              </a:buClr>
              <a:buSzPts val="1400"/>
            </a:pPr>
            <a:r>
              <a:rPr lang="en-US" sz="1400" dirty="0">
                <a:solidFill>
                  <a:schemeClr val="accent3"/>
                </a:solidFill>
              </a:rPr>
              <a:t>We can get Shapiro-Wilk test coefficient from the Shapiro-Wilk tables for data less than 50</a:t>
            </a:r>
          </a:p>
          <a:p>
            <a:pPr indent="-317500">
              <a:buClr>
                <a:schemeClr val="accent3"/>
              </a:buClr>
              <a:buSzPts val="1400"/>
            </a:pPr>
            <a:endParaRPr lang="en-US" sz="1400" dirty="0">
              <a:solidFill>
                <a:schemeClr val="accent3"/>
              </a:solidFill>
            </a:endParaRPr>
          </a:p>
          <a:p>
            <a:pPr indent="-317500">
              <a:buClr>
                <a:schemeClr val="accent3"/>
              </a:buClr>
              <a:buSzPts val="1400"/>
            </a:pPr>
            <a:r>
              <a:rPr lang="en-US" sz="1400" dirty="0">
                <a:solidFill>
                  <a:schemeClr val="accent3"/>
                </a:solidFill>
              </a:rPr>
              <a:t>As our Data is much larger than 50 so we have to calculate it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969084" y="870871"/>
            <a:ext cx="254775" cy="3958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761973-4142-4CA0-9AD8-57C4214065A8}"/>
                  </a:ext>
                </a:extLst>
              </p:cNvPr>
              <p:cNvSpPr txBox="1"/>
              <p:nvPr/>
            </p:nvSpPr>
            <p:spPr>
              <a:xfrm>
                <a:off x="2838259" y="1817284"/>
                <a:ext cx="3381788" cy="86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Anaheim"/>
                        <a:cs typeface="Anaheim"/>
                        <a:sym typeface="Anaheim"/>
                      </a:rPr>
                      <m:t>𝑾</m:t>
                    </m:r>
                    <m:r>
                      <a:rPr lang="en-US" sz="240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Anaheim"/>
                        <a:cs typeface="Anaheim"/>
                        <a:sym typeface="Anaheim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Anaheim"/>
                            <a:cs typeface="Anaheim"/>
                            <a:sym typeface="Anaheim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Anaheim"/>
                                <a:cs typeface="Anaheim"/>
                                <a:sym typeface="Anaheim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Anaheim"/>
                                    <a:cs typeface="Anaheim"/>
                                    <a:sym typeface="Anaheim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grow m:val="on"/>
                                    <m:ctrlPr>
                                      <a:rPr lang="en-US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  <m:t>𝒊</m:t>
                                    </m:r>
                                    <m:r>
                                      <a:rPr lang="en-US" sz="240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  <m:t>=</m:t>
                                    </m:r>
                                    <m:r>
                                      <a:rPr lang="en-US" sz="240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40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  <m:t>𝒏</m:t>
                                    </m:r>
                                  </m:sup>
                                  <m:e>
                                    <m:r>
                                      <a:rPr lang="en-US" sz="240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  <m:t>𝒂𝒊</m:t>
                                    </m:r>
                                    <m:r>
                                      <a:rPr lang="en-US" sz="240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  <m:t> </m:t>
                                    </m:r>
                                    <m:r>
                                      <a:rPr lang="en-US" sz="240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  <m:t>𝒙𝒊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Anaheim"/>
                                <a:cs typeface="Anaheim"/>
                                <a:sym typeface="Anaheim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Anaheim"/>
                                <a:cs typeface="Anaheim"/>
                                <a:sym typeface="Anaheim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4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Anaheim"/>
                                    <a:cs typeface="Anaheim"/>
                                    <a:sym typeface="Anaheim"/>
                                  </a:rPr>
                                </m:ctrlPr>
                              </m:naryPr>
                              <m:sub>
                                <m:r>
                                  <a:rPr lang="en-US" sz="240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Anaheim"/>
                                    <a:cs typeface="Anaheim"/>
                                    <a:sym typeface="Anaheim"/>
                                  </a:rPr>
                                  <m:t>𝒊</m:t>
                                </m:r>
                                <m:r>
                                  <a:rPr lang="en-US" sz="240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Anaheim"/>
                                    <a:cs typeface="Anaheim"/>
                                    <a:sym typeface="Anaheim"/>
                                  </a:rPr>
                                  <m:t>=</m:t>
                                </m:r>
                                <m:r>
                                  <a:rPr lang="en-US" sz="240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Anaheim"/>
                                    <a:cs typeface="Anaheim"/>
                                    <a:sym typeface="Anaheim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40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Anaheim"/>
                                    <a:cs typeface="Anaheim"/>
                                    <a:sym typeface="Anaheim"/>
                                  </a:rPr>
                                  <m:t>𝒏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  <m:t>𝒙𝒊</m:t>
                                    </m:r>
                                    <m:r>
                                      <a:rPr lang="en-US" sz="240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Anaheim"/>
                                        <a:cs typeface="Anaheim"/>
                                        <a:sym typeface="Anaheim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̄"/>
                                        <m:ctrlPr>
                                          <a:rPr lang="en-US" sz="24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  <a:ea typeface="Anaheim"/>
                                            <a:cs typeface="Anaheim"/>
                                            <a:sym typeface="Anaheim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  <a:ea typeface="Anaheim"/>
                                            <a:cs typeface="Anaheim"/>
                                            <a:sym typeface="Anaheim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US" sz="240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Anaheim"/>
                                <a:cs typeface="Anaheim"/>
                                <a:sym typeface="Anaheim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solidFill>
                      <a:schemeClr val="accent3"/>
                    </a:solidFill>
                    <a:latin typeface="Anaheim"/>
                    <a:ea typeface="Anaheim"/>
                    <a:cs typeface="Anaheim"/>
                    <a:sym typeface="Anaheim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761973-4142-4CA0-9AD8-57C421406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59" y="1817284"/>
                <a:ext cx="3381788" cy="8692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81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4"/>
                </a:solidFill>
              </a:rPr>
              <a:t>Shapiro-Wilk Test</a:t>
            </a:r>
            <a:endParaRPr dirty="0"/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4294967295"/>
          </p:nvPr>
        </p:nvSpPr>
        <p:spPr>
          <a:xfrm>
            <a:off x="613274" y="1266562"/>
            <a:ext cx="5446150" cy="37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 dirty="0">
              <a:solidFill>
                <a:schemeClr val="accent3"/>
              </a:solidFill>
            </a:endParaRPr>
          </a:p>
          <a:p>
            <a: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Without going deeply inside the equation helped us to calculate the Shapiro-Wilk test coefficient (You can refer to the report for that)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We were able to calculate it then calculate the test statistic (W)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From (W) we could calculate the p-value for each feature.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We also calculated the-value using Shapiro-Wilk test built-in function so we can compare the results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969084" y="870871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8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">
            <a:hlinkClick r:id="rId3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758972" y="824107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solidFill>
                  <a:schemeClr val="dk2"/>
                </a:solidFill>
              </a:rPr>
              <a:t>01.</a:t>
            </a:r>
            <a:r>
              <a:rPr lang="en-US"/>
              <a:t> ABOUT THE PROJECT</a:t>
            </a:r>
            <a:endParaRPr/>
          </a:p>
        </p:txBody>
      </p:sp>
      <p:sp>
        <p:nvSpPr>
          <p:cNvPr id="180" name="Google Shape;180;p2">
            <a:hlinkClick r:id="rId4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1249360" y="2631877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4295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solidFill>
                  <a:schemeClr val="dk2"/>
                </a:solidFill>
              </a:rPr>
              <a:t>02.</a:t>
            </a:r>
            <a:r>
              <a:rPr lang="en-US"/>
              <a:t> DATA EXPLORATION </a:t>
            </a:r>
            <a:br>
              <a:rPr lang="en-US"/>
            </a:br>
            <a:r>
              <a:rPr lang="en-US"/>
              <a:t>&amp; CLEANING</a:t>
            </a:r>
            <a:endParaRPr/>
          </a:p>
        </p:txBody>
      </p:sp>
      <p:sp>
        <p:nvSpPr>
          <p:cNvPr id="181" name="Google Shape;181;p2"/>
          <p:cNvSpPr txBox="1">
            <a:spLocks noGrp="1"/>
          </p:cNvSpPr>
          <p:nvPr>
            <p:ph type="ctrTitle" idx="4"/>
          </p:nvPr>
        </p:nvSpPr>
        <p:spPr>
          <a:xfrm>
            <a:off x="847500" y="4019550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solidFill>
                  <a:schemeClr val="dk2"/>
                </a:solidFill>
              </a:rPr>
              <a:t>03.</a:t>
            </a:r>
            <a:r>
              <a:rPr lang="en-US"/>
              <a:t> HYPOTHESIS TESTING</a:t>
            </a:r>
            <a:endParaRPr/>
          </a:p>
        </p:txBody>
      </p:sp>
      <p:sp>
        <p:nvSpPr>
          <p:cNvPr id="182" name="Google Shape;182;p2"/>
          <p:cNvSpPr txBox="1">
            <a:spLocks noGrp="1"/>
          </p:cNvSpPr>
          <p:nvPr>
            <p:ph type="ctrTitle" idx="6"/>
          </p:nvPr>
        </p:nvSpPr>
        <p:spPr>
          <a:xfrm>
            <a:off x="5085853" y="824107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solidFill>
                  <a:schemeClr val="dk2"/>
                </a:solidFill>
              </a:rPr>
              <a:t>04.</a:t>
            </a:r>
            <a:r>
              <a:rPr lang="en-US"/>
              <a:t> CONDIATIONAL DISTRIBUTION</a:t>
            </a:r>
            <a:endParaRPr/>
          </a:p>
        </p:txBody>
      </p:sp>
      <p:sp>
        <p:nvSpPr>
          <p:cNvPr id="183" name="Google Shape;183;p2"/>
          <p:cNvSpPr txBox="1">
            <a:spLocks noGrp="1"/>
          </p:cNvSpPr>
          <p:nvPr>
            <p:ph type="ctrTitle" idx="8"/>
          </p:nvPr>
        </p:nvSpPr>
        <p:spPr>
          <a:xfrm>
            <a:off x="5085853" y="2323463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solidFill>
                  <a:schemeClr val="dk2"/>
                </a:solidFill>
              </a:rPr>
              <a:t>05.</a:t>
            </a:r>
            <a:r>
              <a:rPr lang="en-US"/>
              <a:t> NAÏVE BAYES CLASSIFIER </a:t>
            </a:r>
            <a:endParaRPr/>
          </a:p>
        </p:txBody>
      </p:sp>
      <p:sp>
        <p:nvSpPr>
          <p:cNvPr id="184" name="Google Shape;184;p2"/>
          <p:cNvSpPr txBox="1">
            <a:spLocks noGrp="1"/>
          </p:cNvSpPr>
          <p:nvPr>
            <p:ph type="ctrTitle" idx="13"/>
          </p:nvPr>
        </p:nvSpPr>
        <p:spPr>
          <a:xfrm>
            <a:off x="5085853" y="4019550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solidFill>
                  <a:schemeClr val="dk2"/>
                </a:solidFill>
              </a:rPr>
              <a:t>06.</a:t>
            </a:r>
            <a:r>
              <a:rPr lang="en-US"/>
              <a:t> SIMPLE NN CLASSIFIER</a:t>
            </a:r>
            <a:endParaRPr/>
          </a:p>
        </p:txBody>
      </p:sp>
      <p:sp>
        <p:nvSpPr>
          <p:cNvPr id="185" name="Google Shape;185;p2"/>
          <p:cNvSpPr/>
          <p:nvPr/>
        </p:nvSpPr>
        <p:spPr>
          <a:xfrm>
            <a:off x="4539762" y="2500714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4539762" y="4163239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"/>
          <p:cNvCxnSpPr>
            <a:stCxn id="185" idx="2"/>
            <a:endCxn id="186" idx="0"/>
          </p:cNvCxnSpPr>
          <p:nvPr/>
        </p:nvCxnSpPr>
        <p:spPr>
          <a:xfrm>
            <a:off x="4572012" y="2565214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2"/>
          <p:cNvSpPr/>
          <p:nvPr/>
        </p:nvSpPr>
        <p:spPr>
          <a:xfrm>
            <a:off x="4539762" y="824089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"/>
          <p:cNvCxnSpPr>
            <a:stCxn id="185" idx="0"/>
            <a:endCxn id="188" idx="2"/>
          </p:cNvCxnSpPr>
          <p:nvPr/>
        </p:nvCxnSpPr>
        <p:spPr>
          <a:xfrm rot="10800000">
            <a:off x="4572012" y="888514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0" name="Google Shape;190;p2"/>
          <p:cNvPicPr preferRelativeResize="0"/>
          <p:nvPr/>
        </p:nvPicPr>
        <p:blipFill rotWithShape="1">
          <a:blip r:embed="rId5">
            <a:alphaModFix/>
          </a:blip>
          <a:srcRect l="42778" t="6693" r="44094" b="81709"/>
          <a:stretch/>
        </p:blipFill>
        <p:spPr>
          <a:xfrm rot="10800000" flipH="1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 rotWithShape="1">
          <a:blip r:embed="rId5">
            <a:alphaModFix/>
          </a:blip>
          <a:srcRect l="50633" t="9751" r="43730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5">
            <a:alphaModFix/>
          </a:blip>
          <a:srcRect l="50633" t="9751" r="43730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/>
          <p:cNvPicPr preferRelativeResize="0"/>
          <p:nvPr/>
        </p:nvPicPr>
        <p:blipFill rotWithShape="1">
          <a:blip r:embed="rId5">
            <a:alphaModFix/>
          </a:blip>
          <a:srcRect l="50633" t="9751" r="43730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4"/>
                </a:solidFill>
              </a:rPr>
              <a:t>Shapiro-Wilk Test</a:t>
            </a:r>
            <a:endParaRPr dirty="0"/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969084" y="87087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D2B95-2EC7-446A-881F-BEF1470D0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3" t="41565" r="20533" b="18419"/>
          <a:stretch/>
        </p:blipFill>
        <p:spPr>
          <a:xfrm>
            <a:off x="716882" y="1823240"/>
            <a:ext cx="3452782" cy="989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93EEA-A3DB-47D9-92E6-8DD9F4280CEC}"/>
              </a:ext>
            </a:extLst>
          </p:cNvPr>
          <p:cNvSpPr txBox="1"/>
          <p:nvPr/>
        </p:nvSpPr>
        <p:spPr>
          <a:xfrm>
            <a:off x="805286" y="1303648"/>
            <a:ext cx="3275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accent3"/>
                </a:solidFill>
                <a:latin typeface="Anaheim"/>
                <a:sym typeface="Anaheim"/>
              </a:rPr>
              <a:t>From scratch function results</a:t>
            </a:r>
            <a:r>
              <a:rPr lang="en" sz="2000" dirty="0">
                <a:solidFill>
                  <a:schemeClr val="accent3"/>
                </a:solidFill>
              </a:rPr>
              <a:t> </a:t>
            </a:r>
            <a:endParaRPr lang="en-US" sz="2000" dirty="0"/>
          </a:p>
        </p:txBody>
      </p:sp>
      <p:pic>
        <p:nvPicPr>
          <p:cNvPr id="8" name="Google Shape;305;p11">
            <a:extLst>
              <a:ext uri="{FF2B5EF4-FFF2-40B4-BE49-F238E27FC236}">
                <a16:creationId xmlns:a16="http://schemas.microsoft.com/office/drawing/2014/main" id="{1A857625-3AFC-479A-8C82-AE304D3842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6927810" y="870871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809737-1836-4BB4-9959-0EBF4A8D168F}"/>
              </a:ext>
            </a:extLst>
          </p:cNvPr>
          <p:cNvSpPr txBox="1"/>
          <p:nvPr/>
        </p:nvSpPr>
        <p:spPr>
          <a:xfrm>
            <a:off x="5003145" y="1303648"/>
            <a:ext cx="2807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Anaheim"/>
                <a:sym typeface="Anaheim"/>
              </a:rPr>
              <a:t>B</a:t>
            </a:r>
            <a:r>
              <a:rPr lang="en" sz="2000" dirty="0">
                <a:solidFill>
                  <a:schemeClr val="accent3"/>
                </a:solidFill>
                <a:latin typeface="Anaheim"/>
                <a:sym typeface="Anaheim"/>
              </a:rPr>
              <a:t>uilt-in function results</a:t>
            </a:r>
            <a:r>
              <a:rPr lang="en" sz="2000" dirty="0">
                <a:solidFill>
                  <a:schemeClr val="accent3"/>
                </a:solidFill>
              </a:rPr>
              <a:t>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01F59-3542-4897-8611-D0BBF46B5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67" t="36594" r="17866" b="25130"/>
          <a:stretch/>
        </p:blipFill>
        <p:spPr>
          <a:xfrm>
            <a:off x="4386674" y="1782042"/>
            <a:ext cx="4040444" cy="1060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2CF6F9-741C-47AB-AB1A-4C1668EF068B}"/>
              </a:ext>
            </a:extLst>
          </p:cNvPr>
          <p:cNvSpPr txBox="1"/>
          <p:nvPr/>
        </p:nvSpPr>
        <p:spPr>
          <a:xfrm>
            <a:off x="716882" y="3117916"/>
            <a:ext cx="7052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accent3"/>
                </a:solidFill>
                <a:latin typeface="Anaheim"/>
                <a:sym typeface="Anaheim"/>
              </a:rPr>
              <a:t>We can clearly see that the results are so close and both of the fuctions indicate that all our features are </a:t>
            </a:r>
            <a:r>
              <a:rPr lang="en" sz="1600" b="1" dirty="0">
                <a:solidFill>
                  <a:schemeClr val="accent3"/>
                </a:solidFill>
                <a:latin typeface="Anaheim"/>
                <a:sym typeface="Anaheim"/>
              </a:rPr>
              <a:t>Not Normally Distribulted</a:t>
            </a:r>
            <a:r>
              <a:rPr lang="en" sz="1600" b="1" dirty="0">
                <a:solidFill>
                  <a:schemeClr val="accent3"/>
                </a:solidFill>
              </a:rPr>
              <a:t>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976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4"/>
          <p:cNvPicPr preferRelativeResize="0"/>
          <p:nvPr/>
        </p:nvPicPr>
        <p:blipFill rotWithShape="1">
          <a:blip r:embed="rId3">
            <a:alphaModFix/>
          </a:blip>
          <a:srcRect l="41451" t="12126" b="13699"/>
          <a:stretch/>
        </p:blipFill>
        <p:spPr>
          <a:xfrm>
            <a:off x="6267125" y="1434775"/>
            <a:ext cx="2559526" cy="32426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4"/>
          <p:cNvSpPr txBox="1">
            <a:spLocks noGrp="1"/>
          </p:cNvSpPr>
          <p:nvPr>
            <p:ph type="title"/>
          </p:nvPr>
        </p:nvSpPr>
        <p:spPr>
          <a:xfrm>
            <a:off x="2853557" y="539600"/>
            <a:ext cx="3436885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>
                <a:solidFill>
                  <a:schemeClr val="accent3"/>
                </a:solidFill>
              </a:rPr>
              <a:t>CONDITIONAL </a:t>
            </a:r>
            <a:r>
              <a:rPr lang="en-US" dirty="0">
                <a:solidFill>
                  <a:schemeClr val="accent4"/>
                </a:solidFill>
              </a:rPr>
              <a:t>DISTRIBUTION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37" name="Google Shape;337;p14"/>
          <p:cNvSpPr txBox="1">
            <a:spLocks noGrp="1"/>
          </p:cNvSpPr>
          <p:nvPr>
            <p:ph type="title" idx="2"/>
          </p:nvPr>
        </p:nvSpPr>
        <p:spPr>
          <a:xfrm>
            <a:off x="3906299" y="3179308"/>
            <a:ext cx="1331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338" name="Google Shape;338;p14"/>
          <p:cNvSpPr/>
          <p:nvPr/>
        </p:nvSpPr>
        <p:spPr>
          <a:xfrm rot="5400000">
            <a:off x="1043438" y="154855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4"/>
          <p:cNvSpPr/>
          <p:nvPr/>
        </p:nvSpPr>
        <p:spPr>
          <a:xfrm rot="5400000">
            <a:off x="1043438" y="18750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4"/>
          <p:cNvPicPr preferRelativeResize="0"/>
          <p:nvPr/>
        </p:nvPicPr>
        <p:blipFill rotWithShape="1">
          <a:blip r:embed="rId4">
            <a:alphaModFix/>
          </a:blip>
          <a:srcRect l="47142" t="6693" r="44094" b="81709"/>
          <a:stretch/>
        </p:blipFill>
        <p:spPr>
          <a:xfrm rot="10800000" flipH="1">
            <a:off x="5972371" y="3641213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4"/>
          <p:cNvPicPr preferRelativeResize="0"/>
          <p:nvPr/>
        </p:nvPicPr>
        <p:blipFill rotWithShape="1">
          <a:blip r:embed="rId4">
            <a:alphaModFix/>
          </a:blip>
          <a:srcRect l="42778" t="6693" r="44094" b="81709"/>
          <a:stretch/>
        </p:blipFill>
        <p:spPr>
          <a:xfrm rot="10800000" flipH="1">
            <a:off x="7444713" y="9961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4"/>
          <p:cNvPicPr preferRelativeResize="0"/>
          <p:nvPr/>
        </p:nvPicPr>
        <p:blipFill rotWithShape="1">
          <a:blip r:embed="rId4">
            <a:alphaModFix/>
          </a:blip>
          <a:srcRect l="42778" t="6693" r="44094" b="81709"/>
          <a:stretch/>
        </p:blipFill>
        <p:spPr>
          <a:xfrm rot="10800000">
            <a:off x="788563" y="681851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4">
            <a:hlinkClick r:id="rId5" action="ppaction://hlinksldjump"/>
          </p:cNvPr>
          <p:cNvSpPr/>
          <p:nvPr/>
        </p:nvSpPr>
        <p:spPr>
          <a:xfrm>
            <a:off x="1043456" y="220145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4"/>
                </a:solidFill>
              </a:rPr>
              <a:t>Conditional Distribution</a:t>
            </a:r>
            <a:endParaRPr dirty="0"/>
          </a:p>
        </p:txBody>
      </p:sp>
      <p:sp>
        <p:nvSpPr>
          <p:cNvPr id="304" name="Google Shape;304;p11"/>
          <p:cNvSpPr txBox="1">
            <a:spLocks noGrp="1"/>
          </p:cNvSpPr>
          <p:nvPr>
            <p:ph type="body" idx="4294967295"/>
          </p:nvPr>
        </p:nvSpPr>
        <p:spPr>
          <a:xfrm>
            <a:off x="613274" y="1266562"/>
            <a:ext cx="6811653" cy="107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 dirty="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A conditional probability plot displays the relationship between variable while conditioning on a other variable, in our case the feature and the target.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 dirty="0">
                <a:solidFill>
                  <a:schemeClr val="accent3"/>
                </a:solidFill>
              </a:rPr>
              <a:t>For example:</a:t>
            </a: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969084" y="87087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3EB15-CE30-4AC6-9040-6910FE21E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20"/>
          <a:stretch/>
        </p:blipFill>
        <p:spPr>
          <a:xfrm>
            <a:off x="1806603" y="2441094"/>
            <a:ext cx="5530793" cy="23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4"/>
                </a:solidFill>
              </a:rPr>
              <a:t>Conditional Distribution</a:t>
            </a:r>
            <a:endParaRPr dirty="0"/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969084" y="87087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AF1629-E069-415D-9A40-DD7A1170D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808" b="39807"/>
          <a:stretch/>
        </p:blipFill>
        <p:spPr>
          <a:xfrm>
            <a:off x="2422080" y="3128459"/>
            <a:ext cx="4299839" cy="1763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E464DA-FE02-41C2-868F-4EB161F19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92" b="59823"/>
          <a:stretch/>
        </p:blipFill>
        <p:spPr>
          <a:xfrm>
            <a:off x="2358387" y="1133518"/>
            <a:ext cx="4427226" cy="1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4"/>
                </a:solidFill>
              </a:rPr>
              <a:t>Conditional Distribution</a:t>
            </a:r>
            <a:endParaRPr dirty="0"/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969084" y="87087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AF1629-E069-415D-9A40-DD7A1170D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20" b="195"/>
          <a:stretch/>
        </p:blipFill>
        <p:spPr>
          <a:xfrm>
            <a:off x="2422080" y="3128459"/>
            <a:ext cx="4299839" cy="1763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E464DA-FE02-41C2-868F-4EB161F19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899" b="19716"/>
          <a:stretch/>
        </p:blipFill>
        <p:spPr>
          <a:xfrm>
            <a:off x="2358387" y="1133518"/>
            <a:ext cx="4427226" cy="18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478325" y="1362700"/>
            <a:ext cx="3209300" cy="32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5"/>
          <p:cNvSpPr txBox="1">
            <a:spLocks noGrp="1"/>
          </p:cNvSpPr>
          <p:nvPr>
            <p:ph type="title"/>
          </p:nvPr>
        </p:nvSpPr>
        <p:spPr>
          <a:xfrm>
            <a:off x="720000" y="2320775"/>
            <a:ext cx="33678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solidFill>
                  <a:schemeClr val="accent3"/>
                </a:solidFill>
              </a:rPr>
              <a:t>NAÏVE BAYES </a:t>
            </a:r>
            <a:r>
              <a:rPr lang="en-US">
                <a:solidFill>
                  <a:schemeClr val="accent4"/>
                </a:solidFill>
              </a:rPr>
              <a:t>CLASSIFIER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/>
          </a:p>
        </p:txBody>
      </p:sp>
      <p:sp>
        <p:nvSpPr>
          <p:cNvPr id="350" name="Google Shape;350;p15"/>
          <p:cNvSpPr txBox="1">
            <a:spLocks noGrp="1"/>
          </p:cNvSpPr>
          <p:nvPr>
            <p:ph type="title" idx="2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05</a:t>
            </a:r>
            <a:endParaRPr/>
          </a:p>
        </p:txBody>
      </p:sp>
      <p:pic>
        <p:nvPicPr>
          <p:cNvPr id="351" name="Google Shape;351;p15"/>
          <p:cNvPicPr preferRelativeResize="0"/>
          <p:nvPr/>
        </p:nvPicPr>
        <p:blipFill rotWithShape="1">
          <a:blip r:embed="rId4">
            <a:alphaModFix/>
          </a:blip>
          <a:srcRect l="42778" t="6693" r="44094" b="81709"/>
          <a:stretch/>
        </p:blipFill>
        <p:spPr>
          <a:xfrm rot="10800000" flipH="1">
            <a:off x="3876825" y="16293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5"/>
          <p:cNvPicPr preferRelativeResize="0"/>
          <p:nvPr/>
        </p:nvPicPr>
        <p:blipFill rotWithShape="1">
          <a:blip r:embed="rId4">
            <a:alphaModFix/>
          </a:blip>
          <a:srcRect l="50633" t="9751" r="43730" b="81493"/>
          <a:stretch/>
        </p:blipFill>
        <p:spPr>
          <a:xfrm rot="10800000" flipH="1">
            <a:off x="3994938" y="344936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5"/>
          <p:cNvPicPr preferRelativeResize="0"/>
          <p:nvPr/>
        </p:nvPicPr>
        <p:blipFill rotWithShape="1">
          <a:blip r:embed="rId4">
            <a:alphaModFix/>
          </a:blip>
          <a:srcRect l="46778" t="6693" r="44093" b="81709"/>
          <a:stretch/>
        </p:blipFill>
        <p:spPr>
          <a:xfrm rot="10800000" flipH="1">
            <a:off x="7725196" y="251795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5"/>
          <p:cNvSpPr/>
          <p:nvPr/>
        </p:nvSpPr>
        <p:spPr>
          <a:xfrm>
            <a:off x="83005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FC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5"/>
          <p:cNvSpPr/>
          <p:nvPr/>
        </p:nvSpPr>
        <p:spPr>
          <a:xfrm>
            <a:off x="115650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5">
            <a:hlinkClick r:id="rId5" action="ppaction://hlinksldjump"/>
          </p:cNvPr>
          <p:cNvSpPr/>
          <p:nvPr/>
        </p:nvSpPr>
        <p:spPr>
          <a:xfrm>
            <a:off x="1482956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>
            <a:spLocks noGrp="1"/>
          </p:cNvSpPr>
          <p:nvPr>
            <p:ph type="ctrTitle"/>
          </p:nvPr>
        </p:nvSpPr>
        <p:spPr>
          <a:xfrm>
            <a:off x="1410600" y="339742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WHAT is </a:t>
            </a:r>
            <a:r>
              <a:rPr lang="en-US">
                <a:solidFill>
                  <a:schemeClr val="dk2"/>
                </a:solidFill>
              </a:rPr>
              <a:t>NAÏVE BAYES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2" name="Google Shape;362;p16"/>
          <p:cNvSpPr/>
          <p:nvPr/>
        </p:nvSpPr>
        <p:spPr>
          <a:xfrm>
            <a:off x="1051045" y="1299411"/>
            <a:ext cx="868308" cy="868308"/>
          </a:xfrm>
          <a:prstGeom prst="ellipse">
            <a:avLst/>
          </a:prstGeom>
          <a:solidFill>
            <a:srgbClr val="4F90CA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4105810" y="1420379"/>
            <a:ext cx="626371" cy="626371"/>
          </a:xfrm>
          <a:prstGeom prst="ellipse">
            <a:avLst/>
          </a:prstGeom>
          <a:solidFill>
            <a:srgbClr val="4F90CA"/>
          </a:solidFill>
          <a:ln w="158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6"/>
          <p:cNvSpPr/>
          <p:nvPr/>
        </p:nvSpPr>
        <p:spPr>
          <a:xfrm>
            <a:off x="6827583" y="1432236"/>
            <a:ext cx="614514" cy="614514"/>
          </a:xfrm>
          <a:prstGeom prst="ellipse">
            <a:avLst/>
          </a:prstGeom>
          <a:solidFill>
            <a:srgbClr val="4F90CA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65" name="Google Shape;365;p16"/>
          <p:cNvSpPr txBox="1"/>
          <p:nvPr/>
        </p:nvSpPr>
        <p:spPr>
          <a:xfrm>
            <a:off x="484624" y="2197397"/>
            <a:ext cx="21393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rPr>
              <a:t>Theory</a:t>
            </a:r>
            <a:endParaRPr sz="3000" b="1" i="0" u="none" strike="noStrike" cap="none">
              <a:solidFill>
                <a:schemeClr val="accent3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66" name="Google Shape;366;p16"/>
          <p:cNvSpPr txBox="1"/>
          <p:nvPr/>
        </p:nvSpPr>
        <p:spPr>
          <a:xfrm>
            <a:off x="6065190" y="2197397"/>
            <a:ext cx="2139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9999"/>
                </a:solidFill>
                <a:latin typeface="Reem Kufi"/>
                <a:ea typeface="Reem Kufi"/>
                <a:cs typeface="Reem Kufi"/>
                <a:sym typeface="Reem Kufi"/>
              </a:rPr>
              <a:t>Formula</a:t>
            </a:r>
            <a:endParaRPr sz="1800" b="1" i="0" u="none" strike="noStrike" cap="none">
              <a:solidFill>
                <a:srgbClr val="999999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67" name="Google Shape;367;p16"/>
          <p:cNvSpPr txBox="1"/>
          <p:nvPr/>
        </p:nvSpPr>
        <p:spPr>
          <a:xfrm>
            <a:off x="3007196" y="2242418"/>
            <a:ext cx="282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99999"/>
                </a:solidFill>
                <a:latin typeface="Reem Kufi"/>
                <a:ea typeface="Reem Kufi"/>
                <a:cs typeface="Reem Kufi"/>
                <a:sym typeface="Reem Kufi"/>
              </a:rPr>
              <a:t>Assumption</a:t>
            </a:r>
            <a:endParaRPr sz="1800" b="1" i="0" u="none" strike="noStrike" cap="none">
              <a:solidFill>
                <a:srgbClr val="999999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68" name="Google Shape;368;p16"/>
          <p:cNvSpPr txBox="1">
            <a:spLocks noGrp="1"/>
          </p:cNvSpPr>
          <p:nvPr>
            <p:ph type="subTitle" idx="1"/>
          </p:nvPr>
        </p:nvSpPr>
        <p:spPr>
          <a:xfrm flipH="1">
            <a:off x="1579140" y="3222696"/>
            <a:ext cx="5985721" cy="123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It is based on Bayes' theorem, a fundamental concept in probability theory. allows us to update our beliefs or probabilities based on new evidence.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"/>
          <p:cNvSpPr txBox="1">
            <a:spLocks noGrp="1"/>
          </p:cNvSpPr>
          <p:nvPr>
            <p:ph type="ctrTitle"/>
          </p:nvPr>
        </p:nvSpPr>
        <p:spPr>
          <a:xfrm>
            <a:off x="1410600" y="339742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WHAT is </a:t>
            </a:r>
            <a:r>
              <a:rPr lang="en-US">
                <a:solidFill>
                  <a:schemeClr val="dk2"/>
                </a:solidFill>
              </a:rPr>
              <a:t>NAÏVE BAYES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4" name="Google Shape;374;p17"/>
          <p:cNvSpPr/>
          <p:nvPr/>
        </p:nvSpPr>
        <p:spPr>
          <a:xfrm>
            <a:off x="1207451" y="1406525"/>
            <a:ext cx="640225" cy="640225"/>
          </a:xfrm>
          <a:prstGeom prst="ellipse">
            <a:avLst/>
          </a:prstGeom>
          <a:solidFill>
            <a:srgbClr val="4F90CA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2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7"/>
          <p:cNvSpPr/>
          <p:nvPr/>
        </p:nvSpPr>
        <p:spPr>
          <a:xfrm>
            <a:off x="3910403" y="1299411"/>
            <a:ext cx="868308" cy="868308"/>
          </a:xfrm>
          <a:prstGeom prst="ellipse">
            <a:avLst/>
          </a:prstGeom>
          <a:solidFill>
            <a:srgbClr val="4F90CA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7"/>
          <p:cNvSpPr txBox="1"/>
          <p:nvPr/>
        </p:nvSpPr>
        <p:spPr>
          <a:xfrm>
            <a:off x="484624" y="2197397"/>
            <a:ext cx="2139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9999"/>
                </a:solidFill>
                <a:latin typeface="Reem Kufi"/>
                <a:ea typeface="Reem Kufi"/>
                <a:cs typeface="Reem Kufi"/>
                <a:sym typeface="Reem Kufi"/>
              </a:rPr>
              <a:t>Theory</a:t>
            </a:r>
            <a:endParaRPr sz="1800" b="1" i="0" u="none" strike="noStrike" cap="none">
              <a:solidFill>
                <a:srgbClr val="999999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77" name="Google Shape;377;p17"/>
          <p:cNvSpPr txBox="1"/>
          <p:nvPr/>
        </p:nvSpPr>
        <p:spPr>
          <a:xfrm>
            <a:off x="3092713" y="2197397"/>
            <a:ext cx="2503688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rPr>
              <a:t>Assumption</a:t>
            </a:r>
            <a:endParaRPr sz="3000" b="1" i="0" u="none" strike="noStrike" cap="none">
              <a:solidFill>
                <a:schemeClr val="accent3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78" name="Google Shape;378;p17"/>
          <p:cNvSpPr txBox="1"/>
          <p:nvPr/>
        </p:nvSpPr>
        <p:spPr>
          <a:xfrm>
            <a:off x="6065190" y="2197397"/>
            <a:ext cx="2139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9999"/>
                </a:solidFill>
                <a:latin typeface="Reem Kufi"/>
                <a:ea typeface="Reem Kufi"/>
                <a:cs typeface="Reem Kufi"/>
                <a:sym typeface="Reem Kufi"/>
              </a:rPr>
              <a:t>Formula</a:t>
            </a:r>
            <a:endParaRPr sz="1800" b="1" i="0" u="none" strike="noStrike" cap="none">
              <a:solidFill>
                <a:srgbClr val="999999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6827583" y="1432236"/>
            <a:ext cx="614514" cy="614514"/>
          </a:xfrm>
          <a:prstGeom prst="ellipse">
            <a:avLst/>
          </a:prstGeom>
          <a:solidFill>
            <a:srgbClr val="4F90CA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80" name="Google Shape;380;p17"/>
          <p:cNvSpPr txBox="1">
            <a:spLocks noGrp="1"/>
          </p:cNvSpPr>
          <p:nvPr>
            <p:ph type="subTitle" idx="1"/>
          </p:nvPr>
        </p:nvSpPr>
        <p:spPr>
          <a:xfrm flipH="1">
            <a:off x="1579140" y="3222696"/>
            <a:ext cx="5985721" cy="123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NB classifier assumes that the features are conditionally independent given the class. This simplifying assumption leads to the term "naïve."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>
            <a:spLocks noGrp="1"/>
          </p:cNvSpPr>
          <p:nvPr>
            <p:ph type="ctrTitle"/>
          </p:nvPr>
        </p:nvSpPr>
        <p:spPr>
          <a:xfrm>
            <a:off x="1410600" y="339742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WHAT is </a:t>
            </a:r>
            <a:r>
              <a:rPr lang="en-US">
                <a:solidFill>
                  <a:schemeClr val="dk2"/>
                </a:solidFill>
              </a:rPr>
              <a:t>NAÏVE BAYES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6" name="Google Shape;386;p18"/>
          <p:cNvSpPr/>
          <p:nvPr/>
        </p:nvSpPr>
        <p:spPr>
          <a:xfrm>
            <a:off x="6700686" y="1299411"/>
            <a:ext cx="868308" cy="868308"/>
          </a:xfrm>
          <a:prstGeom prst="ellipse">
            <a:avLst/>
          </a:prstGeom>
          <a:solidFill>
            <a:srgbClr val="4F90CA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87" name="Google Shape;387;p18"/>
          <p:cNvSpPr txBox="1"/>
          <p:nvPr/>
        </p:nvSpPr>
        <p:spPr>
          <a:xfrm>
            <a:off x="6065190" y="2197397"/>
            <a:ext cx="21393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rPr>
              <a:t>Formula</a:t>
            </a:r>
            <a:endParaRPr sz="3000" b="1" i="0" u="none" strike="noStrike" cap="none">
              <a:solidFill>
                <a:schemeClr val="accent3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88" name="Google Shape;388;p18"/>
          <p:cNvSpPr/>
          <p:nvPr/>
        </p:nvSpPr>
        <p:spPr>
          <a:xfrm>
            <a:off x="1207451" y="1406525"/>
            <a:ext cx="640225" cy="640225"/>
          </a:xfrm>
          <a:prstGeom prst="ellipse">
            <a:avLst/>
          </a:prstGeom>
          <a:solidFill>
            <a:srgbClr val="4F90CA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2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8"/>
          <p:cNvSpPr txBox="1"/>
          <p:nvPr/>
        </p:nvSpPr>
        <p:spPr>
          <a:xfrm>
            <a:off x="484624" y="2197397"/>
            <a:ext cx="2139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999999"/>
                </a:solidFill>
                <a:latin typeface="Reem Kufi"/>
                <a:ea typeface="Reem Kufi"/>
                <a:cs typeface="Reem Kufi"/>
                <a:sym typeface="Reem Kufi"/>
              </a:rPr>
              <a:t>Theory</a:t>
            </a:r>
            <a:endParaRPr sz="1800" b="1" i="0" u="none" strike="noStrike" cap="none">
              <a:solidFill>
                <a:srgbClr val="999999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90" name="Google Shape;390;p18"/>
          <p:cNvSpPr/>
          <p:nvPr/>
        </p:nvSpPr>
        <p:spPr>
          <a:xfrm>
            <a:off x="4031372" y="1420379"/>
            <a:ext cx="626371" cy="626371"/>
          </a:xfrm>
          <a:prstGeom prst="ellipse">
            <a:avLst/>
          </a:prstGeom>
          <a:solidFill>
            <a:srgbClr val="4F90CA"/>
          </a:solidFill>
          <a:ln w="158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b="0" i="0" u="none" strike="noStrike" cap="non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8"/>
          <p:cNvSpPr txBox="1"/>
          <p:nvPr/>
        </p:nvSpPr>
        <p:spPr>
          <a:xfrm>
            <a:off x="2932757" y="2242418"/>
            <a:ext cx="28236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99999"/>
                </a:solidFill>
                <a:latin typeface="Reem Kufi"/>
                <a:ea typeface="Reem Kufi"/>
                <a:cs typeface="Reem Kufi"/>
                <a:sym typeface="Reem Kufi"/>
              </a:rPr>
              <a:t>Assumption</a:t>
            </a:r>
            <a:endParaRPr sz="1800" b="1" i="0" u="none" strike="noStrike" cap="none">
              <a:solidFill>
                <a:srgbClr val="999999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92" name="Google Shape;392;p18"/>
          <p:cNvSpPr/>
          <p:nvPr/>
        </p:nvSpPr>
        <p:spPr>
          <a:xfrm>
            <a:off x="2886337" y="2957968"/>
            <a:ext cx="2916439" cy="7442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subTitle" idx="1"/>
          </p:nvPr>
        </p:nvSpPr>
        <p:spPr>
          <a:xfrm flipH="1">
            <a:off x="714965" y="3793858"/>
            <a:ext cx="5985721" cy="123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Where: </a:t>
            </a:r>
            <a:r>
              <a:rPr lang="en-US" b="1"/>
              <a:t>C</a:t>
            </a:r>
            <a:r>
              <a:rPr lang="en-US"/>
              <a:t> is Target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x</a:t>
            </a:r>
            <a:r>
              <a:rPr lang="en-US"/>
              <a:t> = {x₁, x₂, ... x</a:t>
            </a:r>
            <a:r>
              <a:rPr lang="en-US" baseline="-25000"/>
              <a:t>n</a:t>
            </a:r>
            <a:r>
              <a:rPr lang="en-US"/>
              <a:t>} are set of features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P(C) </a:t>
            </a:r>
            <a:r>
              <a:rPr lang="en-US"/>
              <a:t>is the prior probability of class 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P(x | C) </a:t>
            </a:r>
            <a:r>
              <a:rPr lang="en-US"/>
              <a:t>is the likelihood of observing the features x given class 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P(x) </a:t>
            </a:r>
            <a:r>
              <a:rPr lang="en-US"/>
              <a:t>is the evidence probability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19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2900831" y="32619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9"/>
          <p:cNvPicPr preferRelativeResize="0"/>
          <p:nvPr/>
        </p:nvPicPr>
        <p:blipFill rotWithShape="1">
          <a:blip r:embed="rId3">
            <a:alphaModFix/>
          </a:blip>
          <a:srcRect l="46576" t="6693" r="44095" b="81709"/>
          <a:stretch/>
        </p:blipFill>
        <p:spPr>
          <a:xfrm rot="10800000" flipH="1">
            <a:off x="5604876" y="564335"/>
            <a:ext cx="40822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9"/>
          <p:cNvSpPr txBox="1">
            <a:spLocks noGrp="1"/>
          </p:cNvSpPr>
          <p:nvPr>
            <p:ph type="ctrTitle"/>
          </p:nvPr>
        </p:nvSpPr>
        <p:spPr>
          <a:xfrm>
            <a:off x="1410600" y="339742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lt1"/>
                </a:solidFill>
              </a:rPr>
              <a:t>Model </a:t>
            </a:r>
            <a:r>
              <a:rPr lang="en-US" sz="2400">
                <a:solidFill>
                  <a:schemeClr val="dk2"/>
                </a:solidFill>
              </a:rPr>
              <a:t>Training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01" name="Google Shape;401;p19"/>
          <p:cNvSpPr txBox="1">
            <a:spLocks noGrp="1"/>
          </p:cNvSpPr>
          <p:nvPr>
            <p:ph type="subTitle" idx="1"/>
          </p:nvPr>
        </p:nvSpPr>
        <p:spPr>
          <a:xfrm flipH="1">
            <a:off x="482370" y="1273702"/>
            <a:ext cx="6694284" cy="67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 previous assumption of conditional independence among the features given the class. This assumption allows us to factorize the likelihood as:</a:t>
            </a:r>
            <a:endParaRPr/>
          </a:p>
        </p:txBody>
      </p:sp>
      <p:sp>
        <p:nvSpPr>
          <p:cNvPr id="402" name="Google Shape;402;p19"/>
          <p:cNvSpPr/>
          <p:nvPr/>
        </p:nvSpPr>
        <p:spPr>
          <a:xfrm>
            <a:off x="2113025" y="2107418"/>
            <a:ext cx="4917949" cy="4001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124598" r="-11537" b="-1968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03" name="Google Shape;403;p19"/>
          <p:cNvSpPr txBox="1"/>
          <p:nvPr/>
        </p:nvSpPr>
        <p:spPr>
          <a:xfrm flipH="1">
            <a:off x="482370" y="3025884"/>
            <a:ext cx="6852822" cy="67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During the classification phase, the NB classifier calculates the posterior probabilities for each class and selects the class with the highest probability as the predicted class:</a:t>
            </a:r>
            <a:endParaRPr/>
          </a:p>
        </p:txBody>
      </p:sp>
      <p:sp>
        <p:nvSpPr>
          <p:cNvPr id="404" name="Google Shape;404;p19"/>
          <p:cNvSpPr/>
          <p:nvPr/>
        </p:nvSpPr>
        <p:spPr>
          <a:xfrm>
            <a:off x="1410600" y="3907983"/>
            <a:ext cx="6549935" cy="4001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1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"/>
          <p:cNvPicPr preferRelativeResize="0"/>
          <p:nvPr/>
        </p:nvPicPr>
        <p:blipFill rotWithShape="1">
          <a:blip r:embed="rId3">
            <a:alphaModFix/>
          </a:blip>
          <a:srcRect l="8599" t="9366" r="10350" b="5089"/>
          <a:stretch/>
        </p:blipFill>
        <p:spPr>
          <a:xfrm>
            <a:off x="1196013" y="1177804"/>
            <a:ext cx="3257474" cy="34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"/>
          <p:cNvPicPr preferRelativeResize="0"/>
          <p:nvPr/>
        </p:nvPicPr>
        <p:blipFill rotWithShape="1">
          <a:blip r:embed="rId4">
            <a:alphaModFix/>
          </a:blip>
          <a:srcRect l="42778" t="6693" r="44094" b="81709"/>
          <a:stretch/>
        </p:blipFill>
        <p:spPr>
          <a:xfrm rot="10800000" flipH="1">
            <a:off x="750350" y="13216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"/>
          <p:cNvPicPr preferRelativeResize="0"/>
          <p:nvPr/>
        </p:nvPicPr>
        <p:blipFill rotWithShape="1">
          <a:blip r:embed="rId4">
            <a:alphaModFix/>
          </a:blip>
          <a:srcRect l="50633" t="9751" r="43730" b="81493"/>
          <a:stretch/>
        </p:blipFill>
        <p:spPr>
          <a:xfrm rot="10800000" flipH="1">
            <a:off x="1069963" y="36421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"/>
          <p:cNvPicPr preferRelativeResize="0"/>
          <p:nvPr/>
        </p:nvPicPr>
        <p:blipFill rotWithShape="1">
          <a:blip r:embed="rId4">
            <a:alphaModFix/>
          </a:blip>
          <a:srcRect l="46778" t="6693" r="44093" b="81709"/>
          <a:stretch/>
        </p:blipFill>
        <p:spPr>
          <a:xfrm rot="10800000" flipH="1">
            <a:off x="4571996" y="16294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 txBox="1">
            <a:spLocks noGrp="1"/>
          </p:cNvSpPr>
          <p:nvPr>
            <p:ph type="title"/>
          </p:nvPr>
        </p:nvSpPr>
        <p:spPr>
          <a:xfrm>
            <a:off x="4949100" y="2320775"/>
            <a:ext cx="34689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solidFill>
                  <a:schemeClr val="accent3"/>
                </a:solidFill>
              </a:rPr>
              <a:t>ABOUT THE </a:t>
            </a:r>
            <a:r>
              <a:rPr lang="en-US"/>
              <a:t>PROJECT</a:t>
            </a:r>
            <a:endParaRPr/>
          </a:p>
        </p:txBody>
      </p:sp>
      <p:sp>
        <p:nvSpPr>
          <p:cNvPr id="203" name="Google Shape;203;p3"/>
          <p:cNvSpPr txBox="1">
            <a:spLocks noGrp="1"/>
          </p:cNvSpPr>
          <p:nvPr>
            <p:ph type="title" idx="2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0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2900831" y="32619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0"/>
          <p:cNvPicPr preferRelativeResize="0"/>
          <p:nvPr/>
        </p:nvPicPr>
        <p:blipFill rotWithShape="1">
          <a:blip r:embed="rId3">
            <a:alphaModFix/>
          </a:blip>
          <a:srcRect l="46576" t="6693" r="44095" b="81709"/>
          <a:stretch/>
        </p:blipFill>
        <p:spPr>
          <a:xfrm rot="10800000" flipH="1">
            <a:off x="5604876" y="564335"/>
            <a:ext cx="40822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1410600" y="339742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lt1"/>
                </a:solidFill>
              </a:rPr>
              <a:t>Model </a:t>
            </a:r>
            <a:r>
              <a:rPr lang="en-US" sz="2400">
                <a:solidFill>
                  <a:schemeClr val="dk2"/>
                </a:solidFill>
              </a:rPr>
              <a:t>Training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12" name="Google Shape;412;p20"/>
          <p:cNvSpPr txBox="1">
            <a:spLocks noGrp="1"/>
          </p:cNvSpPr>
          <p:nvPr>
            <p:ph type="subTitle" idx="1"/>
          </p:nvPr>
        </p:nvSpPr>
        <p:spPr>
          <a:xfrm flipH="1">
            <a:off x="482370" y="1435184"/>
            <a:ext cx="6694284" cy="67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Selecting class with highest probability:</a:t>
            </a:r>
            <a:endParaRPr/>
          </a:p>
        </p:txBody>
      </p:sp>
      <p:sp>
        <p:nvSpPr>
          <p:cNvPr id="413" name="Google Shape;413;p20"/>
          <p:cNvSpPr txBox="1"/>
          <p:nvPr/>
        </p:nvSpPr>
        <p:spPr>
          <a:xfrm flipH="1">
            <a:off x="482370" y="2863574"/>
            <a:ext cx="6852822" cy="67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Applying the log function to the equation to simplify computation</a:t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751609" y="2293148"/>
            <a:ext cx="7640782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475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637310" y="3775809"/>
            <a:ext cx="8184572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118020" r="-6108" b="-18522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Model </a:t>
            </a:r>
            <a:r>
              <a:rPr lang="en-US">
                <a:solidFill>
                  <a:schemeClr val="dk2"/>
                </a:solidFill>
              </a:rPr>
              <a:t>Accuracy </a:t>
            </a:r>
            <a:endParaRPr/>
          </a:p>
        </p:txBody>
      </p:sp>
      <p:sp>
        <p:nvSpPr>
          <p:cNvPr id="421" name="Google Shape;421;p21"/>
          <p:cNvSpPr txBox="1">
            <a:spLocks noGrp="1"/>
          </p:cNvSpPr>
          <p:nvPr>
            <p:ph type="subTitle" idx="2"/>
          </p:nvPr>
        </p:nvSpPr>
        <p:spPr>
          <a:xfrm>
            <a:off x="4727141" y="3696900"/>
            <a:ext cx="14814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 Built in Naïve Bayes classifier package</a:t>
            </a:r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subTitle" idx="4"/>
          </p:nvPr>
        </p:nvSpPr>
        <p:spPr>
          <a:xfrm>
            <a:off x="2777586" y="3696900"/>
            <a:ext cx="14814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Naïve Bayes classifier from scratch </a:t>
            </a:r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title" idx="5"/>
          </p:nvPr>
        </p:nvSpPr>
        <p:spPr>
          <a:xfrm>
            <a:off x="4727141" y="1541500"/>
            <a:ext cx="148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92.40%</a:t>
            </a:r>
            <a:endParaRPr/>
          </a:p>
        </p:txBody>
      </p:sp>
      <p:sp>
        <p:nvSpPr>
          <p:cNvPr id="424" name="Google Shape;424;p21"/>
          <p:cNvSpPr txBox="1">
            <a:spLocks noGrp="1"/>
          </p:cNvSpPr>
          <p:nvPr>
            <p:ph type="title" idx="7"/>
          </p:nvPr>
        </p:nvSpPr>
        <p:spPr>
          <a:xfrm>
            <a:off x="2777586" y="1541500"/>
            <a:ext cx="148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accent4"/>
                </a:solidFill>
              </a:rPr>
              <a:t>92.40%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425" name="Google Shape;425;p21"/>
          <p:cNvGrpSpPr/>
          <p:nvPr/>
        </p:nvGrpSpPr>
        <p:grpSpPr>
          <a:xfrm>
            <a:off x="2935332" y="2325546"/>
            <a:ext cx="1165106" cy="1165107"/>
            <a:chOff x="5681300" y="2527788"/>
            <a:chExt cx="805800" cy="805800"/>
          </a:xfrm>
        </p:grpSpPr>
        <p:sp>
          <p:nvSpPr>
            <p:cNvPr id="426" name="Google Shape;426;p21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5685652" y="2530495"/>
              <a:ext cx="800100" cy="800100"/>
            </a:xfrm>
            <a:prstGeom prst="pie">
              <a:avLst>
                <a:gd name="adj1" fmla="val 18685266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21"/>
          <p:cNvGrpSpPr/>
          <p:nvPr/>
        </p:nvGrpSpPr>
        <p:grpSpPr>
          <a:xfrm>
            <a:off x="4885287" y="2325543"/>
            <a:ext cx="1165106" cy="1165106"/>
            <a:chOff x="5681300" y="2527788"/>
            <a:chExt cx="805800" cy="805800"/>
          </a:xfrm>
        </p:grpSpPr>
        <p:sp>
          <p:nvSpPr>
            <p:cNvPr id="429" name="Google Shape;429;p21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18749348"/>
                <a:gd name="adj2" fmla="val 162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1" name="Google Shape;431;p21"/>
          <p:cNvCxnSpPr>
            <a:stCxn id="427" idx="3"/>
            <a:endCxn id="424" idx="2"/>
          </p:cNvCxnSpPr>
          <p:nvPr/>
        </p:nvCxnSpPr>
        <p:spPr>
          <a:xfrm rot="10800000">
            <a:off x="3518257" y="2119160"/>
            <a:ext cx="1800" cy="210300"/>
          </a:xfrm>
          <a:prstGeom prst="straightConnector1">
            <a:avLst/>
          </a:prstGeom>
          <a:noFill/>
          <a:ln w="9525" cap="flat" cmpd="sng">
            <a:solidFill>
              <a:srgbClr val="0B4A80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432" name="Google Shape;432;p21"/>
          <p:cNvCxnSpPr>
            <a:stCxn id="430" idx="3"/>
            <a:endCxn id="423" idx="2"/>
          </p:cNvCxnSpPr>
          <p:nvPr/>
        </p:nvCxnSpPr>
        <p:spPr>
          <a:xfrm rot="10800000">
            <a:off x="5467840" y="2119443"/>
            <a:ext cx="0" cy="206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diamond" w="med" len="med"/>
          </a:ln>
        </p:spPr>
      </p:cxnSp>
      <p:pic>
        <p:nvPicPr>
          <p:cNvPr id="433" name="Google Shape;433;p21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2900831" y="32619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1"/>
          <p:cNvPicPr preferRelativeResize="0"/>
          <p:nvPr/>
        </p:nvPicPr>
        <p:blipFill rotWithShape="1">
          <a:blip r:embed="rId3">
            <a:alphaModFix/>
          </a:blip>
          <a:srcRect l="46576" t="6693" r="44095" b="81709"/>
          <a:stretch/>
        </p:blipFill>
        <p:spPr>
          <a:xfrm rot="10800000" flipH="1">
            <a:off x="5642168" y="726126"/>
            <a:ext cx="40822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2"/>
          <p:cNvPicPr preferRelativeResize="0"/>
          <p:nvPr/>
        </p:nvPicPr>
        <p:blipFill rotWithShape="1">
          <a:blip r:embed="rId3">
            <a:alphaModFix/>
          </a:blip>
          <a:srcRect l="11892" t="20157" r="12878" b="20132"/>
          <a:stretch/>
        </p:blipFill>
        <p:spPr>
          <a:xfrm>
            <a:off x="1236250" y="1620900"/>
            <a:ext cx="3656900" cy="29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2"/>
          <p:cNvSpPr txBox="1">
            <a:spLocks noGrp="1"/>
          </p:cNvSpPr>
          <p:nvPr>
            <p:ph type="title" idx="2"/>
          </p:nvPr>
        </p:nvSpPr>
        <p:spPr>
          <a:xfrm>
            <a:off x="5409400" y="2329796"/>
            <a:ext cx="30087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solidFill>
                  <a:schemeClr val="accent3"/>
                </a:solidFill>
              </a:rPr>
              <a:t>SIMPLE NN </a:t>
            </a:r>
            <a:r>
              <a:rPr lang="en-US">
                <a:solidFill>
                  <a:schemeClr val="accent4"/>
                </a:solidFill>
              </a:rPr>
              <a:t>CLASSIFIER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41" name="Google Shape;441;p22"/>
          <p:cNvSpPr txBox="1">
            <a:spLocks noGrp="1"/>
          </p:cNvSpPr>
          <p:nvPr>
            <p:ph type="title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06</a:t>
            </a:r>
            <a:endParaRPr dirty="0"/>
          </a:p>
        </p:txBody>
      </p:sp>
      <p:sp>
        <p:nvSpPr>
          <p:cNvPr id="442" name="Google Shape;442;p22"/>
          <p:cNvSpPr/>
          <p:nvPr/>
        </p:nvSpPr>
        <p:spPr>
          <a:xfrm>
            <a:off x="7465763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2"/>
          <p:cNvSpPr/>
          <p:nvPr/>
        </p:nvSpPr>
        <p:spPr>
          <a:xfrm>
            <a:off x="7792213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22"/>
          <p:cNvPicPr preferRelativeResize="0"/>
          <p:nvPr/>
        </p:nvPicPr>
        <p:blipFill rotWithShape="1">
          <a:blip r:embed="rId4">
            <a:alphaModFix/>
          </a:blip>
          <a:srcRect l="42778" t="6693" r="44094" b="81709"/>
          <a:stretch/>
        </p:blipFill>
        <p:spPr>
          <a:xfrm rot="10800000">
            <a:off x="4649420" y="14598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2"/>
          <p:cNvPicPr preferRelativeResize="0"/>
          <p:nvPr/>
        </p:nvPicPr>
        <p:blipFill rotWithShape="1">
          <a:blip r:embed="rId4">
            <a:alphaModFix/>
          </a:blip>
          <a:srcRect l="50633" t="9751" r="43730" b="81493"/>
          <a:stretch/>
        </p:blipFill>
        <p:spPr>
          <a:xfrm rot="10800000">
            <a:off x="2858471" y="39007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2"/>
          <p:cNvPicPr preferRelativeResize="0"/>
          <p:nvPr/>
        </p:nvPicPr>
        <p:blipFill rotWithShape="1">
          <a:blip r:embed="rId4">
            <a:alphaModFix/>
          </a:blip>
          <a:srcRect l="47142" t="6693" r="44094" b="81709"/>
          <a:stretch/>
        </p:blipFill>
        <p:spPr>
          <a:xfrm rot="10800000">
            <a:off x="938575" y="1822326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2">
            <a:hlinkClick r:id="rId5" action="ppaction://hlinksldjump"/>
          </p:cNvPr>
          <p:cNvSpPr/>
          <p:nvPr/>
        </p:nvSpPr>
        <p:spPr>
          <a:xfrm>
            <a:off x="8118681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 txBox="1">
            <a:spLocks noGrp="1"/>
          </p:cNvSpPr>
          <p:nvPr>
            <p:ph type="ctrTitle"/>
          </p:nvPr>
        </p:nvSpPr>
        <p:spPr>
          <a:xfrm>
            <a:off x="1863509" y="339742"/>
            <a:ext cx="541698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WHAT is </a:t>
            </a:r>
            <a:r>
              <a:rPr lang="en-US">
                <a:solidFill>
                  <a:schemeClr val="dk2"/>
                </a:solidFill>
              </a:rPr>
              <a:t>Neural Network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53" name="Google Shape;453;p23"/>
          <p:cNvCxnSpPr/>
          <p:nvPr/>
        </p:nvCxnSpPr>
        <p:spPr>
          <a:xfrm>
            <a:off x="3104877" y="1629420"/>
            <a:ext cx="0" cy="278445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23"/>
          <p:cNvCxnSpPr/>
          <p:nvPr/>
        </p:nvCxnSpPr>
        <p:spPr>
          <a:xfrm>
            <a:off x="6048968" y="1629420"/>
            <a:ext cx="0" cy="278445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5" name="Google Shape;455;p23"/>
          <p:cNvSpPr txBox="1">
            <a:spLocks noGrp="1"/>
          </p:cNvSpPr>
          <p:nvPr>
            <p:ph type="subTitle" idx="1"/>
          </p:nvPr>
        </p:nvSpPr>
        <p:spPr>
          <a:xfrm flipH="1">
            <a:off x="215926" y="1629420"/>
            <a:ext cx="2679674" cy="243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Neural networks, inspired by the structure and functioning of the </a:t>
            </a:r>
            <a:r>
              <a:rPr lang="en-US" dirty="0">
                <a:solidFill>
                  <a:schemeClr val="dk2"/>
                </a:solidFill>
              </a:rPr>
              <a:t>human brain</a:t>
            </a:r>
            <a:r>
              <a:rPr lang="en-US" dirty="0"/>
              <a:t>, consist of interconnected layers of artificial neurons, also known as </a:t>
            </a:r>
            <a:r>
              <a:rPr lang="en-US" dirty="0">
                <a:solidFill>
                  <a:schemeClr val="dk2"/>
                </a:solidFill>
              </a:rPr>
              <a:t>nodes</a:t>
            </a:r>
            <a:r>
              <a:rPr lang="en-US" dirty="0"/>
              <a:t>. These networks learn to extract meaningful </a:t>
            </a:r>
            <a:r>
              <a:rPr lang="en-US" dirty="0">
                <a:solidFill>
                  <a:schemeClr val="dk2"/>
                </a:solidFill>
              </a:rPr>
              <a:t>patterns</a:t>
            </a:r>
            <a:r>
              <a:rPr lang="en-US" dirty="0"/>
              <a:t> and relationships</a:t>
            </a:r>
            <a:endParaRPr dirty="0"/>
          </a:p>
        </p:txBody>
      </p:sp>
      <p:sp>
        <p:nvSpPr>
          <p:cNvPr id="456" name="Google Shape;456;p23"/>
          <p:cNvSpPr txBox="1">
            <a:spLocks noGrp="1"/>
          </p:cNvSpPr>
          <p:nvPr>
            <p:ph type="subTitle" idx="1"/>
          </p:nvPr>
        </p:nvSpPr>
        <p:spPr>
          <a:xfrm flipH="1">
            <a:off x="3237086" y="1770673"/>
            <a:ext cx="2679674" cy="2154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During training, a neural network adjusts the </a:t>
            </a:r>
            <a:r>
              <a:rPr lang="en-US" dirty="0">
                <a:solidFill>
                  <a:schemeClr val="dk2"/>
                </a:solidFill>
              </a:rPr>
              <a:t>weights</a:t>
            </a:r>
            <a:r>
              <a:rPr lang="en-US" dirty="0"/>
              <a:t> and </a:t>
            </a:r>
            <a:r>
              <a:rPr lang="en-US" dirty="0">
                <a:solidFill>
                  <a:schemeClr val="dk2"/>
                </a:solidFill>
              </a:rPr>
              <a:t>biases</a:t>
            </a:r>
            <a:r>
              <a:rPr lang="en-US" dirty="0"/>
              <a:t> associated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with each connection between neurons to minimize the difference between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its predictions and the true labels</a:t>
            </a:r>
            <a:endParaRPr dirty="0"/>
          </a:p>
        </p:txBody>
      </p:sp>
      <p:sp>
        <p:nvSpPr>
          <p:cNvPr id="457" name="Google Shape;457;p23"/>
          <p:cNvSpPr txBox="1">
            <a:spLocks noGrp="1"/>
          </p:cNvSpPr>
          <p:nvPr>
            <p:ph type="subTitle" idx="1"/>
          </p:nvPr>
        </p:nvSpPr>
        <p:spPr>
          <a:xfrm flipH="1">
            <a:off x="6181176" y="2117037"/>
            <a:ext cx="2679674" cy="146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binary classification tasks, a neural network typically consists of an </a:t>
            </a:r>
            <a:r>
              <a:rPr lang="en-US" dirty="0">
                <a:solidFill>
                  <a:schemeClr val="dk2"/>
                </a:solidFill>
              </a:rPr>
              <a:t>input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dk2"/>
                </a:solidFill>
              </a:rPr>
              <a:t>layer</a:t>
            </a:r>
            <a:r>
              <a:rPr lang="en-US" dirty="0"/>
              <a:t>, one or more </a:t>
            </a:r>
            <a:r>
              <a:rPr lang="en-US" dirty="0">
                <a:solidFill>
                  <a:schemeClr val="dk2"/>
                </a:solidFill>
              </a:rPr>
              <a:t>hidden layers</a:t>
            </a:r>
            <a:r>
              <a:rPr lang="en-US" dirty="0"/>
              <a:t>, and an </a:t>
            </a:r>
            <a:r>
              <a:rPr lang="en-US" dirty="0">
                <a:solidFill>
                  <a:schemeClr val="dk2"/>
                </a:solidFill>
              </a:rPr>
              <a:t>output layer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24"/>
          <p:cNvCxnSpPr/>
          <p:nvPr/>
        </p:nvCxnSpPr>
        <p:spPr>
          <a:xfrm rot="10800000">
            <a:off x="3700841" y="3601649"/>
            <a:ext cx="1744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63" name="Google Shape;463;p24"/>
          <p:cNvCxnSpPr/>
          <p:nvPr/>
        </p:nvCxnSpPr>
        <p:spPr>
          <a:xfrm rot="10800000" flipH="1">
            <a:off x="3698337" y="2935857"/>
            <a:ext cx="1751700" cy="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64" name="Google Shape;464;p24"/>
          <p:cNvCxnSpPr/>
          <p:nvPr/>
        </p:nvCxnSpPr>
        <p:spPr>
          <a:xfrm rot="10800000" flipH="1">
            <a:off x="3698337" y="4255867"/>
            <a:ext cx="1751700" cy="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65" name="Google Shape;465;p24"/>
          <p:cNvCxnSpPr>
            <a:stCxn id="466" idx="1"/>
          </p:cNvCxnSpPr>
          <p:nvPr/>
        </p:nvCxnSpPr>
        <p:spPr>
          <a:xfrm rot="10800000">
            <a:off x="3700841" y="2281639"/>
            <a:ext cx="1744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67" name="Google Shape;467;p24"/>
          <p:cNvCxnSpPr>
            <a:stCxn id="468" idx="3"/>
          </p:cNvCxnSpPr>
          <p:nvPr/>
        </p:nvCxnSpPr>
        <p:spPr>
          <a:xfrm rot="10800000" flipH="1">
            <a:off x="3698337" y="1615847"/>
            <a:ext cx="1751700" cy="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69" name="Google Shape;469;p24"/>
          <p:cNvCxnSpPr>
            <a:stCxn id="470" idx="0"/>
            <a:endCxn id="471" idx="2"/>
          </p:cNvCxnSpPr>
          <p:nvPr/>
        </p:nvCxnSpPr>
        <p:spPr>
          <a:xfrm>
            <a:off x="4591639" y="1401197"/>
            <a:ext cx="0" cy="3077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2" name="Google Shape;472;p24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PROCESS </a:t>
            </a:r>
            <a:r>
              <a:rPr lang="en-US">
                <a:solidFill>
                  <a:schemeClr val="dk2"/>
                </a:solidFill>
              </a:rPr>
              <a:t>STAGES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8" name="Google Shape;468;p24"/>
          <p:cNvSpPr txBox="1">
            <a:spLocks noGrp="1"/>
          </p:cNvSpPr>
          <p:nvPr>
            <p:ph type="subTitle" idx="4294967295"/>
          </p:nvPr>
        </p:nvSpPr>
        <p:spPr>
          <a:xfrm>
            <a:off x="833637" y="1195397"/>
            <a:ext cx="28647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Initializing weight and bias tensors  with the suitable tensors size </a:t>
            </a:r>
            <a:endParaRPr sz="1400" b="0" i="0" u="none" strike="noStrike" cap="non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3" name="Google Shape;473;p24"/>
          <p:cNvSpPr txBox="1">
            <a:spLocks noGrp="1"/>
          </p:cNvSpPr>
          <p:nvPr>
            <p:ph type="subTitle" idx="4294967295"/>
          </p:nvPr>
        </p:nvSpPr>
        <p:spPr>
          <a:xfrm>
            <a:off x="833637" y="3834566"/>
            <a:ext cx="28647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Optimization loop using Gradient descent which is commonly used to train machine learning models</a:t>
            </a:r>
            <a:endParaRPr sz="1400" b="0" i="0" u="none" strike="noStrike" cap="non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4" name="Google Shape;474;p24"/>
          <p:cNvSpPr txBox="1">
            <a:spLocks noGrp="1"/>
          </p:cNvSpPr>
          <p:nvPr>
            <p:ph type="subTitle" idx="4294967295"/>
          </p:nvPr>
        </p:nvSpPr>
        <p:spPr>
          <a:xfrm>
            <a:off x="554182" y="2514982"/>
            <a:ext cx="3144155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Prediction error to measure the discrepancy between the predicted output and the actual or target output. </a:t>
            </a:r>
            <a:endParaRPr sz="1400" b="0" i="0" u="none" strike="noStrike" cap="non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6" name="Google Shape;466;p24"/>
          <p:cNvSpPr txBox="1">
            <a:spLocks noGrp="1"/>
          </p:cNvSpPr>
          <p:nvPr>
            <p:ph type="subTitle" idx="4294967295"/>
          </p:nvPr>
        </p:nvSpPr>
        <p:spPr>
          <a:xfrm>
            <a:off x="5445641" y="1855189"/>
            <a:ext cx="28647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Forward propagation and </a:t>
            </a:r>
            <a:endParaRPr sz="1400" b="0" i="0" u="none" strike="noStrike" cap="non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Activation Function</a:t>
            </a:r>
            <a:endParaRPr sz="1400" b="0" i="0" u="none" strike="noStrike" cap="non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5" name="Google Shape;475;p24"/>
          <p:cNvSpPr txBox="1">
            <a:spLocks noGrp="1"/>
          </p:cNvSpPr>
          <p:nvPr>
            <p:ph type="subTitle" idx="4294967295"/>
          </p:nvPr>
        </p:nvSpPr>
        <p:spPr>
          <a:xfrm>
            <a:off x="5445663" y="3174774"/>
            <a:ext cx="28647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Backpropagation to compute the gradients of the model's parameters (weights and biases)</a:t>
            </a:r>
            <a:endParaRPr sz="1400" b="0" i="0" u="none" strike="noStrike" cap="none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6" name="Google Shape;476;p24"/>
          <p:cNvSpPr/>
          <p:nvPr/>
        </p:nvSpPr>
        <p:spPr>
          <a:xfrm>
            <a:off x="4471688" y="1561951"/>
            <a:ext cx="200693" cy="180777"/>
          </a:xfrm>
          <a:custGeom>
            <a:avLst/>
            <a:gdLst/>
            <a:ahLst/>
            <a:cxnLst/>
            <a:rect l="l" t="t" r="r" b="b"/>
            <a:pathLst>
              <a:path w="2772" h="2497" extrusionOk="0">
                <a:moveTo>
                  <a:pt x="1439" y="0"/>
                </a:moveTo>
                <a:cubicBezTo>
                  <a:pt x="946" y="0"/>
                  <a:pt x="449" y="272"/>
                  <a:pt x="271" y="807"/>
                </a:cubicBezTo>
                <a:cubicBezTo>
                  <a:pt x="0" y="1652"/>
                  <a:pt x="665" y="2497"/>
                  <a:pt x="1441" y="2497"/>
                </a:cubicBezTo>
                <a:cubicBezTo>
                  <a:pt x="1647" y="2497"/>
                  <a:pt x="1860" y="2438"/>
                  <a:pt x="2066" y="2303"/>
                </a:cubicBezTo>
                <a:lnTo>
                  <a:pt x="2152" y="2303"/>
                </a:lnTo>
                <a:cubicBezTo>
                  <a:pt x="2601" y="1961"/>
                  <a:pt x="2772" y="1427"/>
                  <a:pt x="2601" y="893"/>
                </a:cubicBezTo>
                <a:cubicBezTo>
                  <a:pt x="2459" y="294"/>
                  <a:pt x="1951" y="0"/>
                  <a:pt x="14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4"/>
          <p:cNvSpPr/>
          <p:nvPr/>
        </p:nvSpPr>
        <p:spPr>
          <a:xfrm>
            <a:off x="4520238" y="1600588"/>
            <a:ext cx="103500" cy="103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4370989" y="1401197"/>
            <a:ext cx="441300" cy="4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8" name="Google Shape;478;p24"/>
          <p:cNvSpPr/>
          <p:nvPr/>
        </p:nvSpPr>
        <p:spPr>
          <a:xfrm>
            <a:off x="4370989" y="2055758"/>
            <a:ext cx="441300" cy="4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9" name="Google Shape;479;p24"/>
          <p:cNvSpPr/>
          <p:nvPr/>
        </p:nvSpPr>
        <p:spPr>
          <a:xfrm>
            <a:off x="4370989" y="2716355"/>
            <a:ext cx="441300" cy="44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0" name="Google Shape;480;p24"/>
          <p:cNvSpPr/>
          <p:nvPr/>
        </p:nvSpPr>
        <p:spPr>
          <a:xfrm>
            <a:off x="4370989" y="3376953"/>
            <a:ext cx="441300" cy="44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81" name="Google Shape;481;p24"/>
          <p:cNvGrpSpPr/>
          <p:nvPr/>
        </p:nvGrpSpPr>
        <p:grpSpPr>
          <a:xfrm>
            <a:off x="4454463" y="1481688"/>
            <a:ext cx="274342" cy="274312"/>
            <a:chOff x="1002300" y="1192150"/>
            <a:chExt cx="475875" cy="471975"/>
          </a:xfrm>
        </p:grpSpPr>
        <p:sp>
          <p:nvSpPr>
            <p:cNvPr id="482" name="Google Shape;482;p24"/>
            <p:cNvSpPr/>
            <p:nvPr/>
          </p:nvSpPr>
          <p:spPr>
            <a:xfrm>
              <a:off x="1247625" y="1381700"/>
              <a:ext cx="39700" cy="38825"/>
            </a:xfrm>
            <a:custGeom>
              <a:avLst/>
              <a:gdLst/>
              <a:ahLst/>
              <a:cxnLst/>
              <a:rect l="l" t="t" r="r" b="b"/>
              <a:pathLst>
                <a:path w="1588" h="1553" extrusionOk="0">
                  <a:moveTo>
                    <a:pt x="1195" y="1"/>
                  </a:moveTo>
                  <a:cubicBezTo>
                    <a:pt x="1103" y="1"/>
                    <a:pt x="1012" y="36"/>
                    <a:pt x="942" y="105"/>
                  </a:cubicBezTo>
                  <a:lnTo>
                    <a:pt x="140" y="907"/>
                  </a:lnTo>
                  <a:cubicBezTo>
                    <a:pt x="1" y="1047"/>
                    <a:pt x="1" y="1273"/>
                    <a:pt x="140" y="1413"/>
                  </a:cubicBezTo>
                  <a:cubicBezTo>
                    <a:pt x="210" y="1482"/>
                    <a:pt x="349" y="1552"/>
                    <a:pt x="437" y="1552"/>
                  </a:cubicBezTo>
                  <a:cubicBezTo>
                    <a:pt x="506" y="1552"/>
                    <a:pt x="576" y="1482"/>
                    <a:pt x="646" y="1413"/>
                  </a:cubicBezTo>
                  <a:lnTo>
                    <a:pt x="1448" y="611"/>
                  </a:lnTo>
                  <a:cubicBezTo>
                    <a:pt x="1587" y="471"/>
                    <a:pt x="1587" y="245"/>
                    <a:pt x="1448" y="105"/>
                  </a:cubicBezTo>
                  <a:cubicBezTo>
                    <a:pt x="1378" y="36"/>
                    <a:pt x="1286" y="1"/>
                    <a:pt x="1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1198400" y="1430525"/>
              <a:ext cx="40100" cy="39225"/>
            </a:xfrm>
            <a:custGeom>
              <a:avLst/>
              <a:gdLst/>
              <a:ahLst/>
              <a:cxnLst/>
              <a:rect l="l" t="t" r="r" b="b"/>
              <a:pathLst>
                <a:path w="1604" h="1569" extrusionOk="0">
                  <a:moveTo>
                    <a:pt x="1201" y="0"/>
                  </a:moveTo>
                  <a:cubicBezTo>
                    <a:pt x="1111" y="0"/>
                    <a:pt x="1020" y="35"/>
                    <a:pt x="941" y="105"/>
                  </a:cubicBezTo>
                  <a:lnTo>
                    <a:pt x="140" y="906"/>
                  </a:lnTo>
                  <a:cubicBezTo>
                    <a:pt x="0" y="1063"/>
                    <a:pt x="0" y="1273"/>
                    <a:pt x="140" y="1412"/>
                  </a:cubicBezTo>
                  <a:cubicBezTo>
                    <a:pt x="227" y="1499"/>
                    <a:pt x="366" y="1569"/>
                    <a:pt x="436" y="1569"/>
                  </a:cubicBezTo>
                  <a:cubicBezTo>
                    <a:pt x="506" y="1569"/>
                    <a:pt x="575" y="1499"/>
                    <a:pt x="662" y="1412"/>
                  </a:cubicBezTo>
                  <a:lnTo>
                    <a:pt x="1447" y="628"/>
                  </a:lnTo>
                  <a:cubicBezTo>
                    <a:pt x="1604" y="471"/>
                    <a:pt x="1604" y="261"/>
                    <a:pt x="1447" y="105"/>
                  </a:cubicBezTo>
                  <a:cubicBezTo>
                    <a:pt x="1377" y="35"/>
                    <a:pt x="1290" y="0"/>
                    <a:pt x="1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1002300" y="1626625"/>
              <a:ext cx="40100" cy="37500"/>
            </a:xfrm>
            <a:custGeom>
              <a:avLst/>
              <a:gdLst/>
              <a:ahLst/>
              <a:cxnLst/>
              <a:rect l="l" t="t" r="r" b="b"/>
              <a:pathLst>
                <a:path w="1604" h="1500" extrusionOk="0">
                  <a:moveTo>
                    <a:pt x="1201" y="0"/>
                  </a:moveTo>
                  <a:cubicBezTo>
                    <a:pt x="1111" y="0"/>
                    <a:pt x="1020" y="35"/>
                    <a:pt x="941" y="105"/>
                  </a:cubicBezTo>
                  <a:lnTo>
                    <a:pt x="139" y="906"/>
                  </a:lnTo>
                  <a:cubicBezTo>
                    <a:pt x="0" y="1063"/>
                    <a:pt x="0" y="1273"/>
                    <a:pt x="139" y="1412"/>
                  </a:cubicBezTo>
                  <a:cubicBezTo>
                    <a:pt x="227" y="1499"/>
                    <a:pt x="366" y="1499"/>
                    <a:pt x="436" y="1499"/>
                  </a:cubicBezTo>
                  <a:cubicBezTo>
                    <a:pt x="506" y="1499"/>
                    <a:pt x="662" y="1499"/>
                    <a:pt x="732" y="1412"/>
                  </a:cubicBezTo>
                  <a:lnTo>
                    <a:pt x="1447" y="628"/>
                  </a:lnTo>
                  <a:cubicBezTo>
                    <a:pt x="1604" y="471"/>
                    <a:pt x="1604" y="262"/>
                    <a:pt x="1447" y="105"/>
                  </a:cubicBezTo>
                  <a:cubicBezTo>
                    <a:pt x="1377" y="35"/>
                    <a:pt x="1290" y="0"/>
                    <a:pt x="1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1149575" y="1479750"/>
              <a:ext cx="39675" cy="38825"/>
            </a:xfrm>
            <a:custGeom>
              <a:avLst/>
              <a:gdLst/>
              <a:ahLst/>
              <a:cxnLst/>
              <a:rect l="l" t="t" r="r" b="b"/>
              <a:pathLst>
                <a:path w="1587" h="1553" extrusionOk="0">
                  <a:moveTo>
                    <a:pt x="1195" y="1"/>
                  </a:moveTo>
                  <a:cubicBezTo>
                    <a:pt x="1103" y="1"/>
                    <a:pt x="1012" y="36"/>
                    <a:pt x="942" y="105"/>
                  </a:cubicBezTo>
                  <a:lnTo>
                    <a:pt x="140" y="907"/>
                  </a:lnTo>
                  <a:cubicBezTo>
                    <a:pt x="1" y="1047"/>
                    <a:pt x="1" y="1273"/>
                    <a:pt x="140" y="1413"/>
                  </a:cubicBezTo>
                  <a:cubicBezTo>
                    <a:pt x="210" y="1482"/>
                    <a:pt x="349" y="1552"/>
                    <a:pt x="437" y="1552"/>
                  </a:cubicBezTo>
                  <a:cubicBezTo>
                    <a:pt x="506" y="1552"/>
                    <a:pt x="576" y="1482"/>
                    <a:pt x="646" y="1413"/>
                  </a:cubicBezTo>
                  <a:lnTo>
                    <a:pt x="1448" y="611"/>
                  </a:lnTo>
                  <a:cubicBezTo>
                    <a:pt x="1587" y="471"/>
                    <a:pt x="1587" y="245"/>
                    <a:pt x="1448" y="105"/>
                  </a:cubicBezTo>
                  <a:cubicBezTo>
                    <a:pt x="1378" y="36"/>
                    <a:pt x="1286" y="1"/>
                    <a:pt x="1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443725" y="1192150"/>
              <a:ext cx="34450" cy="32275"/>
            </a:xfrm>
            <a:custGeom>
              <a:avLst/>
              <a:gdLst/>
              <a:ahLst/>
              <a:cxnLst/>
              <a:rect l="l" t="t" r="r" b="b"/>
              <a:pathLst>
                <a:path w="1378" h="1291" extrusionOk="0">
                  <a:moveTo>
                    <a:pt x="975" y="0"/>
                  </a:moveTo>
                  <a:cubicBezTo>
                    <a:pt x="885" y="0"/>
                    <a:pt x="794" y="18"/>
                    <a:pt x="716" y="52"/>
                  </a:cubicBezTo>
                  <a:lnTo>
                    <a:pt x="140" y="645"/>
                  </a:lnTo>
                  <a:cubicBezTo>
                    <a:pt x="1" y="785"/>
                    <a:pt x="1" y="1011"/>
                    <a:pt x="140" y="1151"/>
                  </a:cubicBezTo>
                  <a:cubicBezTo>
                    <a:pt x="210" y="1220"/>
                    <a:pt x="280" y="1290"/>
                    <a:pt x="437" y="1290"/>
                  </a:cubicBezTo>
                  <a:cubicBezTo>
                    <a:pt x="506" y="1290"/>
                    <a:pt x="576" y="1220"/>
                    <a:pt x="646" y="1151"/>
                  </a:cubicBezTo>
                  <a:lnTo>
                    <a:pt x="1221" y="645"/>
                  </a:lnTo>
                  <a:cubicBezTo>
                    <a:pt x="1378" y="488"/>
                    <a:pt x="1378" y="209"/>
                    <a:pt x="1221" y="52"/>
                  </a:cubicBezTo>
                  <a:cubicBezTo>
                    <a:pt x="1151" y="18"/>
                    <a:pt x="1064" y="0"/>
                    <a:pt x="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1296450" y="1332475"/>
              <a:ext cx="40100" cy="39225"/>
            </a:xfrm>
            <a:custGeom>
              <a:avLst/>
              <a:gdLst/>
              <a:ahLst/>
              <a:cxnLst/>
              <a:rect l="l" t="t" r="r" b="b"/>
              <a:pathLst>
                <a:path w="1604" h="1569" extrusionOk="0">
                  <a:moveTo>
                    <a:pt x="1201" y="0"/>
                  </a:moveTo>
                  <a:cubicBezTo>
                    <a:pt x="1111" y="0"/>
                    <a:pt x="1020" y="35"/>
                    <a:pt x="941" y="105"/>
                  </a:cubicBezTo>
                  <a:lnTo>
                    <a:pt x="140" y="906"/>
                  </a:lnTo>
                  <a:cubicBezTo>
                    <a:pt x="0" y="1063"/>
                    <a:pt x="0" y="1272"/>
                    <a:pt x="140" y="1412"/>
                  </a:cubicBezTo>
                  <a:cubicBezTo>
                    <a:pt x="227" y="1499"/>
                    <a:pt x="366" y="1569"/>
                    <a:pt x="436" y="1569"/>
                  </a:cubicBezTo>
                  <a:cubicBezTo>
                    <a:pt x="506" y="1569"/>
                    <a:pt x="575" y="1499"/>
                    <a:pt x="662" y="1412"/>
                  </a:cubicBezTo>
                  <a:lnTo>
                    <a:pt x="1447" y="628"/>
                  </a:lnTo>
                  <a:cubicBezTo>
                    <a:pt x="1604" y="471"/>
                    <a:pt x="1604" y="261"/>
                    <a:pt x="1447" y="105"/>
                  </a:cubicBezTo>
                  <a:cubicBezTo>
                    <a:pt x="1377" y="35"/>
                    <a:pt x="1290" y="0"/>
                    <a:pt x="1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1016675" y="1204350"/>
              <a:ext cx="446700" cy="446700"/>
            </a:xfrm>
            <a:custGeom>
              <a:avLst/>
              <a:gdLst/>
              <a:ahLst/>
              <a:cxnLst/>
              <a:rect l="l" t="t" r="r" b="b"/>
              <a:pathLst>
                <a:path w="17868" h="17868" extrusionOk="0">
                  <a:moveTo>
                    <a:pt x="4079" y="802"/>
                  </a:moveTo>
                  <a:lnTo>
                    <a:pt x="4079" y="1674"/>
                  </a:lnTo>
                  <a:lnTo>
                    <a:pt x="2406" y="1674"/>
                  </a:lnTo>
                  <a:lnTo>
                    <a:pt x="2406" y="802"/>
                  </a:lnTo>
                  <a:close/>
                  <a:moveTo>
                    <a:pt x="13074" y="4881"/>
                  </a:moveTo>
                  <a:lnTo>
                    <a:pt x="13074" y="13074"/>
                  </a:lnTo>
                  <a:lnTo>
                    <a:pt x="4794" y="13074"/>
                  </a:lnTo>
                  <a:lnTo>
                    <a:pt x="4794" y="4881"/>
                  </a:lnTo>
                  <a:close/>
                  <a:moveTo>
                    <a:pt x="17153" y="13806"/>
                  </a:moveTo>
                  <a:lnTo>
                    <a:pt x="17153" y="15549"/>
                  </a:lnTo>
                  <a:lnTo>
                    <a:pt x="16281" y="15549"/>
                  </a:lnTo>
                  <a:lnTo>
                    <a:pt x="16281" y="13806"/>
                  </a:lnTo>
                  <a:close/>
                  <a:moveTo>
                    <a:pt x="2040" y="0"/>
                  </a:moveTo>
                  <a:cubicBezTo>
                    <a:pt x="1900" y="0"/>
                    <a:pt x="1831" y="87"/>
                    <a:pt x="1743" y="157"/>
                  </a:cubicBezTo>
                  <a:cubicBezTo>
                    <a:pt x="1674" y="227"/>
                    <a:pt x="1674" y="297"/>
                    <a:pt x="1674" y="366"/>
                  </a:cubicBezTo>
                  <a:lnTo>
                    <a:pt x="1674" y="1674"/>
                  </a:lnTo>
                  <a:lnTo>
                    <a:pt x="366" y="1674"/>
                  </a:lnTo>
                  <a:cubicBezTo>
                    <a:pt x="297" y="1674"/>
                    <a:pt x="227" y="1674"/>
                    <a:pt x="157" y="1743"/>
                  </a:cubicBezTo>
                  <a:cubicBezTo>
                    <a:pt x="87" y="1831"/>
                    <a:pt x="0" y="1970"/>
                    <a:pt x="0" y="2040"/>
                  </a:cubicBezTo>
                  <a:lnTo>
                    <a:pt x="0" y="4515"/>
                  </a:lnTo>
                  <a:cubicBezTo>
                    <a:pt x="0" y="4585"/>
                    <a:pt x="87" y="4654"/>
                    <a:pt x="157" y="4724"/>
                  </a:cubicBezTo>
                  <a:cubicBezTo>
                    <a:pt x="227" y="4794"/>
                    <a:pt x="297" y="4881"/>
                    <a:pt x="366" y="4881"/>
                  </a:cubicBezTo>
                  <a:lnTo>
                    <a:pt x="1674" y="4881"/>
                  </a:lnTo>
                  <a:lnTo>
                    <a:pt x="1674" y="6694"/>
                  </a:lnTo>
                  <a:cubicBezTo>
                    <a:pt x="1674" y="6903"/>
                    <a:pt x="1831" y="7130"/>
                    <a:pt x="2040" y="7130"/>
                  </a:cubicBezTo>
                  <a:cubicBezTo>
                    <a:pt x="2266" y="7130"/>
                    <a:pt x="2406" y="6903"/>
                    <a:pt x="2406" y="6694"/>
                  </a:cubicBezTo>
                  <a:lnTo>
                    <a:pt x="2406" y="4881"/>
                  </a:lnTo>
                  <a:lnTo>
                    <a:pt x="4079" y="4881"/>
                  </a:lnTo>
                  <a:lnTo>
                    <a:pt x="4079" y="13440"/>
                  </a:lnTo>
                  <a:cubicBezTo>
                    <a:pt x="4079" y="13509"/>
                    <a:pt x="4149" y="13666"/>
                    <a:pt x="4219" y="13736"/>
                  </a:cubicBezTo>
                  <a:cubicBezTo>
                    <a:pt x="4288" y="13806"/>
                    <a:pt x="4358" y="13806"/>
                    <a:pt x="4445" y="13806"/>
                  </a:cubicBezTo>
                  <a:lnTo>
                    <a:pt x="13074" y="13806"/>
                  </a:lnTo>
                  <a:lnTo>
                    <a:pt x="13074" y="15549"/>
                  </a:lnTo>
                  <a:lnTo>
                    <a:pt x="2406" y="15549"/>
                  </a:lnTo>
                  <a:lnTo>
                    <a:pt x="2406" y="10023"/>
                  </a:lnTo>
                  <a:cubicBezTo>
                    <a:pt x="2406" y="9814"/>
                    <a:pt x="2266" y="9675"/>
                    <a:pt x="2040" y="9675"/>
                  </a:cubicBezTo>
                  <a:cubicBezTo>
                    <a:pt x="1831" y="9675"/>
                    <a:pt x="1674" y="9814"/>
                    <a:pt x="1674" y="10023"/>
                  </a:cubicBezTo>
                  <a:lnTo>
                    <a:pt x="1674" y="15775"/>
                  </a:lnTo>
                  <a:lnTo>
                    <a:pt x="1534" y="15845"/>
                  </a:lnTo>
                  <a:cubicBezTo>
                    <a:pt x="1395" y="15985"/>
                    <a:pt x="1395" y="16211"/>
                    <a:pt x="1534" y="16351"/>
                  </a:cubicBezTo>
                  <a:cubicBezTo>
                    <a:pt x="1604" y="16420"/>
                    <a:pt x="1743" y="16420"/>
                    <a:pt x="1831" y="16420"/>
                  </a:cubicBezTo>
                  <a:cubicBezTo>
                    <a:pt x="1900" y="16420"/>
                    <a:pt x="2040" y="16420"/>
                    <a:pt x="2109" y="16351"/>
                  </a:cubicBezTo>
                  <a:lnTo>
                    <a:pt x="2179" y="16281"/>
                  </a:lnTo>
                  <a:lnTo>
                    <a:pt x="13074" y="16281"/>
                  </a:lnTo>
                  <a:lnTo>
                    <a:pt x="13074" y="17519"/>
                  </a:lnTo>
                  <a:cubicBezTo>
                    <a:pt x="13074" y="17588"/>
                    <a:pt x="13074" y="17728"/>
                    <a:pt x="13161" y="17797"/>
                  </a:cubicBezTo>
                  <a:cubicBezTo>
                    <a:pt x="13231" y="17867"/>
                    <a:pt x="13300" y="17867"/>
                    <a:pt x="13440" y="17867"/>
                  </a:cubicBezTo>
                  <a:lnTo>
                    <a:pt x="15845" y="17867"/>
                  </a:lnTo>
                  <a:cubicBezTo>
                    <a:pt x="15985" y="17867"/>
                    <a:pt x="16054" y="17867"/>
                    <a:pt x="16124" y="17797"/>
                  </a:cubicBezTo>
                  <a:cubicBezTo>
                    <a:pt x="16211" y="17728"/>
                    <a:pt x="16281" y="17588"/>
                    <a:pt x="16281" y="17519"/>
                  </a:cubicBezTo>
                  <a:lnTo>
                    <a:pt x="16281" y="16281"/>
                  </a:lnTo>
                  <a:lnTo>
                    <a:pt x="17519" y="16281"/>
                  </a:lnTo>
                  <a:cubicBezTo>
                    <a:pt x="17588" y="16281"/>
                    <a:pt x="17728" y="16211"/>
                    <a:pt x="17728" y="16124"/>
                  </a:cubicBezTo>
                  <a:cubicBezTo>
                    <a:pt x="17798" y="16054"/>
                    <a:pt x="17867" y="15985"/>
                    <a:pt x="17867" y="15915"/>
                  </a:cubicBezTo>
                  <a:lnTo>
                    <a:pt x="17867" y="13440"/>
                  </a:lnTo>
                  <a:cubicBezTo>
                    <a:pt x="17867" y="13370"/>
                    <a:pt x="17798" y="13231"/>
                    <a:pt x="17728" y="13161"/>
                  </a:cubicBezTo>
                  <a:cubicBezTo>
                    <a:pt x="17728" y="13074"/>
                    <a:pt x="17588" y="13074"/>
                    <a:pt x="17519" y="13074"/>
                  </a:cubicBezTo>
                  <a:lnTo>
                    <a:pt x="16281" y="13074"/>
                  </a:lnTo>
                  <a:lnTo>
                    <a:pt x="16281" y="11191"/>
                  </a:lnTo>
                  <a:cubicBezTo>
                    <a:pt x="16281" y="10982"/>
                    <a:pt x="16054" y="10825"/>
                    <a:pt x="15845" y="10825"/>
                  </a:cubicBezTo>
                  <a:cubicBezTo>
                    <a:pt x="15688" y="10825"/>
                    <a:pt x="15479" y="10982"/>
                    <a:pt x="15479" y="11191"/>
                  </a:cubicBezTo>
                  <a:lnTo>
                    <a:pt x="15479" y="17153"/>
                  </a:lnTo>
                  <a:lnTo>
                    <a:pt x="13806" y="17153"/>
                  </a:lnTo>
                  <a:lnTo>
                    <a:pt x="13806" y="4515"/>
                  </a:lnTo>
                  <a:cubicBezTo>
                    <a:pt x="13806" y="4358"/>
                    <a:pt x="13736" y="4288"/>
                    <a:pt x="13666" y="4219"/>
                  </a:cubicBezTo>
                  <a:cubicBezTo>
                    <a:pt x="13597" y="4149"/>
                    <a:pt x="13509" y="4079"/>
                    <a:pt x="13440" y="4079"/>
                  </a:cubicBezTo>
                  <a:lnTo>
                    <a:pt x="732" y="4079"/>
                  </a:lnTo>
                  <a:lnTo>
                    <a:pt x="732" y="2406"/>
                  </a:lnTo>
                  <a:lnTo>
                    <a:pt x="15479" y="2406"/>
                  </a:lnTo>
                  <a:lnTo>
                    <a:pt x="15479" y="7844"/>
                  </a:lnTo>
                  <a:cubicBezTo>
                    <a:pt x="15479" y="8071"/>
                    <a:pt x="15688" y="8210"/>
                    <a:pt x="15845" y="8210"/>
                  </a:cubicBezTo>
                  <a:cubicBezTo>
                    <a:pt x="16054" y="8210"/>
                    <a:pt x="16281" y="8071"/>
                    <a:pt x="16281" y="7844"/>
                  </a:cubicBezTo>
                  <a:lnTo>
                    <a:pt x="16281" y="2179"/>
                  </a:lnTo>
                  <a:lnTo>
                    <a:pt x="16560" y="1831"/>
                  </a:lnTo>
                  <a:cubicBezTo>
                    <a:pt x="16717" y="1674"/>
                    <a:pt x="16717" y="1464"/>
                    <a:pt x="16560" y="1308"/>
                  </a:cubicBezTo>
                  <a:cubicBezTo>
                    <a:pt x="16490" y="1238"/>
                    <a:pt x="16403" y="1203"/>
                    <a:pt x="16314" y="1203"/>
                  </a:cubicBezTo>
                  <a:cubicBezTo>
                    <a:pt x="16224" y="1203"/>
                    <a:pt x="16133" y="1238"/>
                    <a:pt x="16054" y="1308"/>
                  </a:cubicBezTo>
                  <a:lnTo>
                    <a:pt x="15688" y="1674"/>
                  </a:lnTo>
                  <a:lnTo>
                    <a:pt x="4794" y="1674"/>
                  </a:lnTo>
                  <a:lnTo>
                    <a:pt x="4794" y="366"/>
                  </a:lnTo>
                  <a:cubicBezTo>
                    <a:pt x="4794" y="297"/>
                    <a:pt x="4794" y="227"/>
                    <a:pt x="4724" y="157"/>
                  </a:cubicBezTo>
                  <a:cubicBezTo>
                    <a:pt x="4654" y="87"/>
                    <a:pt x="4585" y="0"/>
                    <a:pt x="4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1058500" y="1404375"/>
              <a:ext cx="18325" cy="17875"/>
            </a:xfrm>
            <a:custGeom>
              <a:avLst/>
              <a:gdLst/>
              <a:ahLst/>
              <a:cxnLst/>
              <a:rect l="l" t="t" r="r" b="b"/>
              <a:pathLst>
                <a:path w="733" h="715" extrusionOk="0">
                  <a:moveTo>
                    <a:pt x="367" y="0"/>
                  </a:moveTo>
                  <a:cubicBezTo>
                    <a:pt x="158" y="0"/>
                    <a:pt x="1" y="209"/>
                    <a:pt x="1" y="366"/>
                  </a:cubicBezTo>
                  <a:cubicBezTo>
                    <a:pt x="1" y="575"/>
                    <a:pt x="158" y="715"/>
                    <a:pt x="367" y="715"/>
                  </a:cubicBezTo>
                  <a:cubicBezTo>
                    <a:pt x="593" y="715"/>
                    <a:pt x="733" y="575"/>
                    <a:pt x="733" y="366"/>
                  </a:cubicBezTo>
                  <a:cubicBezTo>
                    <a:pt x="733" y="209"/>
                    <a:pt x="593" y="0"/>
                    <a:pt x="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1403650" y="1433125"/>
              <a:ext cx="20050" cy="18325"/>
            </a:xfrm>
            <a:custGeom>
              <a:avLst/>
              <a:gdLst/>
              <a:ahLst/>
              <a:cxnLst/>
              <a:rect l="l" t="t" r="r" b="b"/>
              <a:pathLst>
                <a:path w="802" h="733" extrusionOk="0">
                  <a:moveTo>
                    <a:pt x="366" y="1"/>
                  </a:moveTo>
                  <a:cubicBezTo>
                    <a:pt x="209" y="1"/>
                    <a:pt x="0" y="157"/>
                    <a:pt x="0" y="367"/>
                  </a:cubicBezTo>
                  <a:cubicBezTo>
                    <a:pt x="0" y="593"/>
                    <a:pt x="209" y="733"/>
                    <a:pt x="366" y="733"/>
                  </a:cubicBezTo>
                  <a:cubicBezTo>
                    <a:pt x="575" y="733"/>
                    <a:pt x="802" y="593"/>
                    <a:pt x="802" y="367"/>
                  </a:cubicBezTo>
                  <a:cubicBezTo>
                    <a:pt x="802" y="157"/>
                    <a:pt x="575" y="1"/>
                    <a:pt x="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24"/>
          <p:cNvSpPr/>
          <p:nvPr/>
        </p:nvSpPr>
        <p:spPr>
          <a:xfrm>
            <a:off x="4370989" y="4037550"/>
            <a:ext cx="441300" cy="44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91" name="Google Shape;491;p24"/>
          <p:cNvGrpSpPr/>
          <p:nvPr/>
        </p:nvGrpSpPr>
        <p:grpSpPr>
          <a:xfrm>
            <a:off x="4454468" y="4121044"/>
            <a:ext cx="274343" cy="274312"/>
            <a:chOff x="6188075" y="2613650"/>
            <a:chExt cx="474150" cy="471975"/>
          </a:xfrm>
        </p:grpSpPr>
        <p:sp>
          <p:nvSpPr>
            <p:cNvPr id="492" name="Google Shape;492;p24"/>
            <p:cNvSpPr/>
            <p:nvPr/>
          </p:nvSpPr>
          <p:spPr>
            <a:xfrm>
              <a:off x="6188075" y="2613650"/>
              <a:ext cx="474150" cy="471975"/>
            </a:xfrm>
            <a:custGeom>
              <a:avLst/>
              <a:gdLst/>
              <a:ahLst/>
              <a:cxnLst/>
              <a:rect l="l" t="t" r="r" b="b"/>
              <a:pathLst>
                <a:path w="18966" h="18879" extrusionOk="0">
                  <a:moveTo>
                    <a:pt x="11034" y="6747"/>
                  </a:moveTo>
                  <a:lnTo>
                    <a:pt x="7984" y="8856"/>
                  </a:lnTo>
                  <a:lnTo>
                    <a:pt x="3783" y="8856"/>
                  </a:lnTo>
                  <a:lnTo>
                    <a:pt x="6468" y="6747"/>
                  </a:lnTo>
                  <a:close/>
                  <a:moveTo>
                    <a:pt x="14817" y="8926"/>
                  </a:moveTo>
                  <a:lnTo>
                    <a:pt x="13736" y="9727"/>
                  </a:lnTo>
                  <a:lnTo>
                    <a:pt x="11191" y="9727"/>
                  </a:lnTo>
                  <a:lnTo>
                    <a:pt x="12429" y="8926"/>
                  </a:lnTo>
                  <a:close/>
                  <a:moveTo>
                    <a:pt x="15549" y="9292"/>
                  </a:moveTo>
                  <a:lnTo>
                    <a:pt x="15549" y="11837"/>
                  </a:lnTo>
                  <a:lnTo>
                    <a:pt x="14242" y="13214"/>
                  </a:lnTo>
                  <a:lnTo>
                    <a:pt x="14242" y="10303"/>
                  </a:lnTo>
                  <a:lnTo>
                    <a:pt x="15549" y="9292"/>
                  </a:lnTo>
                  <a:close/>
                  <a:moveTo>
                    <a:pt x="13510" y="10529"/>
                  </a:moveTo>
                  <a:lnTo>
                    <a:pt x="13510" y="13789"/>
                  </a:lnTo>
                  <a:lnTo>
                    <a:pt x="10390" y="13789"/>
                  </a:lnTo>
                  <a:lnTo>
                    <a:pt x="10390" y="10529"/>
                  </a:lnTo>
                  <a:close/>
                  <a:moveTo>
                    <a:pt x="11906" y="7113"/>
                  </a:moveTo>
                  <a:lnTo>
                    <a:pt x="11906" y="8350"/>
                  </a:lnTo>
                  <a:lnTo>
                    <a:pt x="9814" y="9797"/>
                  </a:lnTo>
                  <a:cubicBezTo>
                    <a:pt x="9727" y="9867"/>
                    <a:pt x="9657" y="10024"/>
                    <a:pt x="9657" y="10163"/>
                  </a:cubicBezTo>
                  <a:lnTo>
                    <a:pt x="9657" y="14015"/>
                  </a:lnTo>
                  <a:lnTo>
                    <a:pt x="8507" y="15096"/>
                  </a:lnTo>
                  <a:lnTo>
                    <a:pt x="8507" y="9431"/>
                  </a:lnTo>
                  <a:lnTo>
                    <a:pt x="11906" y="7113"/>
                  </a:lnTo>
                  <a:close/>
                  <a:moveTo>
                    <a:pt x="6398" y="1"/>
                  </a:moveTo>
                  <a:cubicBezTo>
                    <a:pt x="6241" y="1"/>
                    <a:pt x="6171" y="1"/>
                    <a:pt x="6101" y="70"/>
                  </a:cubicBezTo>
                  <a:lnTo>
                    <a:pt x="4794" y="1378"/>
                  </a:lnTo>
                  <a:cubicBezTo>
                    <a:pt x="4655" y="1517"/>
                    <a:pt x="4655" y="1744"/>
                    <a:pt x="4794" y="1883"/>
                  </a:cubicBezTo>
                  <a:cubicBezTo>
                    <a:pt x="4864" y="1953"/>
                    <a:pt x="4934" y="2023"/>
                    <a:pt x="5090" y="2023"/>
                  </a:cubicBezTo>
                  <a:cubicBezTo>
                    <a:pt x="5160" y="2023"/>
                    <a:pt x="5230" y="1953"/>
                    <a:pt x="5300" y="1883"/>
                  </a:cubicBezTo>
                  <a:lnTo>
                    <a:pt x="5962" y="1238"/>
                  </a:lnTo>
                  <a:lnTo>
                    <a:pt x="5962" y="6241"/>
                  </a:lnTo>
                  <a:lnTo>
                    <a:pt x="2476" y="8926"/>
                  </a:lnTo>
                  <a:cubicBezTo>
                    <a:pt x="2406" y="8995"/>
                    <a:pt x="2319" y="9082"/>
                    <a:pt x="2319" y="9222"/>
                  </a:cubicBezTo>
                  <a:lnTo>
                    <a:pt x="2319" y="10599"/>
                  </a:lnTo>
                  <a:cubicBezTo>
                    <a:pt x="2319" y="10826"/>
                    <a:pt x="2476" y="10965"/>
                    <a:pt x="2685" y="10965"/>
                  </a:cubicBezTo>
                  <a:cubicBezTo>
                    <a:pt x="2912" y="10965"/>
                    <a:pt x="3051" y="10826"/>
                    <a:pt x="3051" y="10599"/>
                  </a:cubicBezTo>
                  <a:lnTo>
                    <a:pt x="3051" y="9588"/>
                  </a:lnTo>
                  <a:lnTo>
                    <a:pt x="7775" y="9588"/>
                  </a:lnTo>
                  <a:lnTo>
                    <a:pt x="7775" y="15619"/>
                  </a:lnTo>
                  <a:lnTo>
                    <a:pt x="3051" y="15619"/>
                  </a:lnTo>
                  <a:lnTo>
                    <a:pt x="3051" y="13946"/>
                  </a:lnTo>
                  <a:cubicBezTo>
                    <a:pt x="3051" y="13719"/>
                    <a:pt x="2912" y="13580"/>
                    <a:pt x="2685" y="13580"/>
                  </a:cubicBezTo>
                  <a:cubicBezTo>
                    <a:pt x="2476" y="13580"/>
                    <a:pt x="2319" y="13719"/>
                    <a:pt x="2319" y="13946"/>
                  </a:cubicBezTo>
                  <a:lnTo>
                    <a:pt x="2319" y="15828"/>
                  </a:lnTo>
                  <a:lnTo>
                    <a:pt x="733" y="17571"/>
                  </a:lnTo>
                  <a:lnTo>
                    <a:pt x="733" y="16700"/>
                  </a:lnTo>
                  <a:cubicBezTo>
                    <a:pt x="733" y="16491"/>
                    <a:pt x="576" y="16264"/>
                    <a:pt x="367" y="16264"/>
                  </a:cubicBezTo>
                  <a:cubicBezTo>
                    <a:pt x="140" y="16264"/>
                    <a:pt x="1" y="16491"/>
                    <a:pt x="1" y="16700"/>
                  </a:cubicBezTo>
                  <a:lnTo>
                    <a:pt x="1" y="18513"/>
                  </a:lnTo>
                  <a:cubicBezTo>
                    <a:pt x="1" y="18582"/>
                    <a:pt x="70" y="18739"/>
                    <a:pt x="140" y="18809"/>
                  </a:cubicBezTo>
                  <a:cubicBezTo>
                    <a:pt x="140" y="18879"/>
                    <a:pt x="297" y="18879"/>
                    <a:pt x="367" y="18879"/>
                  </a:cubicBezTo>
                  <a:lnTo>
                    <a:pt x="2249" y="18879"/>
                  </a:lnTo>
                  <a:cubicBezTo>
                    <a:pt x="2406" y="18879"/>
                    <a:pt x="2615" y="18739"/>
                    <a:pt x="2615" y="18513"/>
                  </a:cubicBezTo>
                  <a:cubicBezTo>
                    <a:pt x="2615" y="18304"/>
                    <a:pt x="2406" y="18147"/>
                    <a:pt x="2249" y="18147"/>
                  </a:cubicBezTo>
                  <a:lnTo>
                    <a:pt x="1238" y="18147"/>
                  </a:lnTo>
                  <a:lnTo>
                    <a:pt x="2842" y="16404"/>
                  </a:lnTo>
                  <a:lnTo>
                    <a:pt x="8141" y="16404"/>
                  </a:lnTo>
                  <a:lnTo>
                    <a:pt x="8141" y="16334"/>
                  </a:lnTo>
                  <a:cubicBezTo>
                    <a:pt x="8211" y="16334"/>
                    <a:pt x="8350" y="16334"/>
                    <a:pt x="8350" y="16264"/>
                  </a:cubicBezTo>
                  <a:lnTo>
                    <a:pt x="10163" y="14591"/>
                  </a:lnTo>
                  <a:lnTo>
                    <a:pt x="13876" y="14591"/>
                  </a:lnTo>
                  <a:cubicBezTo>
                    <a:pt x="13946" y="14591"/>
                    <a:pt x="14085" y="14521"/>
                    <a:pt x="14172" y="14451"/>
                  </a:cubicBezTo>
                  <a:lnTo>
                    <a:pt x="16055" y="12412"/>
                  </a:lnTo>
                  <a:lnTo>
                    <a:pt x="17658" y="12412"/>
                  </a:lnTo>
                  <a:lnTo>
                    <a:pt x="16996" y="13074"/>
                  </a:lnTo>
                  <a:cubicBezTo>
                    <a:pt x="16926" y="13144"/>
                    <a:pt x="16926" y="13214"/>
                    <a:pt x="16926" y="13283"/>
                  </a:cubicBezTo>
                  <a:cubicBezTo>
                    <a:pt x="16926" y="13440"/>
                    <a:pt x="16926" y="13510"/>
                    <a:pt x="16996" y="13580"/>
                  </a:cubicBezTo>
                  <a:cubicBezTo>
                    <a:pt x="17066" y="13649"/>
                    <a:pt x="17135" y="13649"/>
                    <a:pt x="17292" y="13649"/>
                  </a:cubicBezTo>
                  <a:cubicBezTo>
                    <a:pt x="17362" y="13649"/>
                    <a:pt x="17432" y="13649"/>
                    <a:pt x="17501" y="13580"/>
                  </a:cubicBezTo>
                  <a:lnTo>
                    <a:pt x="18809" y="12272"/>
                  </a:lnTo>
                  <a:cubicBezTo>
                    <a:pt x="18879" y="12203"/>
                    <a:pt x="18966" y="12133"/>
                    <a:pt x="18966" y="11976"/>
                  </a:cubicBezTo>
                  <a:cubicBezTo>
                    <a:pt x="18966" y="11906"/>
                    <a:pt x="18879" y="11837"/>
                    <a:pt x="18809" y="11767"/>
                  </a:cubicBezTo>
                  <a:lnTo>
                    <a:pt x="17501" y="10459"/>
                  </a:lnTo>
                  <a:cubicBezTo>
                    <a:pt x="17432" y="10390"/>
                    <a:pt x="17362" y="10390"/>
                    <a:pt x="17292" y="10390"/>
                  </a:cubicBezTo>
                  <a:cubicBezTo>
                    <a:pt x="17135" y="10390"/>
                    <a:pt x="17066" y="10390"/>
                    <a:pt x="16996" y="10459"/>
                  </a:cubicBezTo>
                  <a:cubicBezTo>
                    <a:pt x="16926" y="10529"/>
                    <a:pt x="16926" y="10599"/>
                    <a:pt x="16926" y="10738"/>
                  </a:cubicBezTo>
                  <a:cubicBezTo>
                    <a:pt x="16926" y="10826"/>
                    <a:pt x="16926" y="10895"/>
                    <a:pt x="16996" y="10965"/>
                  </a:cubicBezTo>
                  <a:lnTo>
                    <a:pt x="17658" y="11610"/>
                  </a:lnTo>
                  <a:lnTo>
                    <a:pt x="16264" y="11610"/>
                  </a:lnTo>
                  <a:lnTo>
                    <a:pt x="16264" y="8559"/>
                  </a:lnTo>
                  <a:lnTo>
                    <a:pt x="16264" y="8490"/>
                  </a:lnTo>
                  <a:cubicBezTo>
                    <a:pt x="16194" y="8281"/>
                    <a:pt x="16055" y="8211"/>
                    <a:pt x="15915" y="8211"/>
                  </a:cubicBezTo>
                  <a:lnTo>
                    <a:pt x="12638" y="8211"/>
                  </a:lnTo>
                  <a:lnTo>
                    <a:pt x="12638" y="6381"/>
                  </a:lnTo>
                  <a:lnTo>
                    <a:pt x="12638" y="6311"/>
                  </a:lnTo>
                  <a:cubicBezTo>
                    <a:pt x="12568" y="6171"/>
                    <a:pt x="12429" y="6032"/>
                    <a:pt x="12272" y="6032"/>
                  </a:cubicBezTo>
                  <a:lnTo>
                    <a:pt x="6764" y="6032"/>
                  </a:lnTo>
                  <a:lnTo>
                    <a:pt x="6764" y="1238"/>
                  </a:lnTo>
                  <a:lnTo>
                    <a:pt x="7409" y="1883"/>
                  </a:lnTo>
                  <a:cubicBezTo>
                    <a:pt x="7479" y="1953"/>
                    <a:pt x="7548" y="2023"/>
                    <a:pt x="7635" y="2023"/>
                  </a:cubicBezTo>
                  <a:cubicBezTo>
                    <a:pt x="7775" y="2023"/>
                    <a:pt x="7845" y="1953"/>
                    <a:pt x="7914" y="1883"/>
                  </a:cubicBezTo>
                  <a:cubicBezTo>
                    <a:pt x="8071" y="1744"/>
                    <a:pt x="8071" y="1517"/>
                    <a:pt x="7914" y="1378"/>
                  </a:cubicBezTo>
                  <a:lnTo>
                    <a:pt x="6607" y="70"/>
                  </a:lnTo>
                  <a:cubicBezTo>
                    <a:pt x="6537" y="1"/>
                    <a:pt x="6468" y="1"/>
                    <a:pt x="6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6246025" y="2911300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7" y="0"/>
                  </a:moveTo>
                  <a:cubicBezTo>
                    <a:pt x="158" y="0"/>
                    <a:pt x="1" y="140"/>
                    <a:pt x="1" y="366"/>
                  </a:cubicBezTo>
                  <a:cubicBezTo>
                    <a:pt x="1" y="575"/>
                    <a:pt x="158" y="732"/>
                    <a:pt x="367" y="732"/>
                  </a:cubicBezTo>
                  <a:cubicBezTo>
                    <a:pt x="594" y="732"/>
                    <a:pt x="733" y="575"/>
                    <a:pt x="733" y="366"/>
                  </a:cubicBezTo>
                  <a:cubicBezTo>
                    <a:pt x="733" y="140"/>
                    <a:pt x="594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24"/>
          <p:cNvGrpSpPr/>
          <p:nvPr/>
        </p:nvGrpSpPr>
        <p:grpSpPr>
          <a:xfrm>
            <a:off x="4454500" y="2799841"/>
            <a:ext cx="274312" cy="274312"/>
            <a:chOff x="6928900" y="2613650"/>
            <a:chExt cx="471975" cy="471975"/>
          </a:xfrm>
        </p:grpSpPr>
        <p:sp>
          <p:nvSpPr>
            <p:cNvPr id="495" name="Google Shape;495;p24"/>
            <p:cNvSpPr/>
            <p:nvPr/>
          </p:nvSpPr>
          <p:spPr>
            <a:xfrm>
              <a:off x="7294075" y="2696900"/>
              <a:ext cx="17900" cy="18325"/>
            </a:xfrm>
            <a:custGeom>
              <a:avLst/>
              <a:gdLst/>
              <a:ahLst/>
              <a:cxnLst/>
              <a:rect l="l" t="t" r="r" b="b"/>
              <a:pathLst>
                <a:path w="716" h="733" extrusionOk="0">
                  <a:moveTo>
                    <a:pt x="350" y="0"/>
                  </a:moveTo>
                  <a:cubicBezTo>
                    <a:pt x="140" y="0"/>
                    <a:pt x="1" y="157"/>
                    <a:pt x="1" y="366"/>
                  </a:cubicBezTo>
                  <a:cubicBezTo>
                    <a:pt x="1" y="593"/>
                    <a:pt x="140" y="732"/>
                    <a:pt x="350" y="732"/>
                  </a:cubicBezTo>
                  <a:cubicBezTo>
                    <a:pt x="576" y="732"/>
                    <a:pt x="716" y="593"/>
                    <a:pt x="716" y="366"/>
                  </a:cubicBezTo>
                  <a:cubicBezTo>
                    <a:pt x="716" y="157"/>
                    <a:pt x="576" y="0"/>
                    <a:pt x="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6928900" y="2613650"/>
              <a:ext cx="471975" cy="471975"/>
            </a:xfrm>
            <a:custGeom>
              <a:avLst/>
              <a:gdLst/>
              <a:ahLst/>
              <a:cxnLst/>
              <a:rect l="l" t="t" r="r" b="b"/>
              <a:pathLst>
                <a:path w="18879" h="18879" extrusionOk="0">
                  <a:moveTo>
                    <a:pt x="9082" y="1883"/>
                  </a:moveTo>
                  <a:lnTo>
                    <a:pt x="9082" y="9082"/>
                  </a:lnTo>
                  <a:lnTo>
                    <a:pt x="1883" y="9082"/>
                  </a:lnTo>
                  <a:cubicBezTo>
                    <a:pt x="2110" y="5160"/>
                    <a:pt x="5230" y="2023"/>
                    <a:pt x="9082" y="1883"/>
                  </a:cubicBezTo>
                  <a:close/>
                  <a:moveTo>
                    <a:pt x="9082" y="9797"/>
                  </a:moveTo>
                  <a:lnTo>
                    <a:pt x="9082" y="16996"/>
                  </a:lnTo>
                  <a:cubicBezTo>
                    <a:pt x="5230" y="16770"/>
                    <a:pt x="2110" y="13649"/>
                    <a:pt x="1883" y="9797"/>
                  </a:cubicBezTo>
                  <a:close/>
                  <a:moveTo>
                    <a:pt x="16996" y="9797"/>
                  </a:moveTo>
                  <a:cubicBezTo>
                    <a:pt x="16857" y="13649"/>
                    <a:pt x="13736" y="16770"/>
                    <a:pt x="9814" y="16996"/>
                  </a:cubicBezTo>
                  <a:lnTo>
                    <a:pt x="9814" y="9797"/>
                  </a:lnTo>
                  <a:close/>
                  <a:moveTo>
                    <a:pt x="9448" y="1"/>
                  </a:moveTo>
                  <a:cubicBezTo>
                    <a:pt x="9222" y="1"/>
                    <a:pt x="9082" y="140"/>
                    <a:pt x="9082" y="367"/>
                  </a:cubicBezTo>
                  <a:lnTo>
                    <a:pt x="9082" y="1151"/>
                  </a:lnTo>
                  <a:cubicBezTo>
                    <a:pt x="6973" y="1238"/>
                    <a:pt x="5091" y="2110"/>
                    <a:pt x="3557" y="3557"/>
                  </a:cubicBezTo>
                  <a:cubicBezTo>
                    <a:pt x="2110" y="5004"/>
                    <a:pt x="1238" y="6973"/>
                    <a:pt x="1169" y="9082"/>
                  </a:cubicBezTo>
                  <a:lnTo>
                    <a:pt x="367" y="9082"/>
                  </a:lnTo>
                  <a:cubicBezTo>
                    <a:pt x="140" y="9082"/>
                    <a:pt x="1" y="9222"/>
                    <a:pt x="1" y="9431"/>
                  </a:cubicBezTo>
                  <a:cubicBezTo>
                    <a:pt x="1" y="9658"/>
                    <a:pt x="140" y="9797"/>
                    <a:pt x="367" y="9797"/>
                  </a:cubicBezTo>
                  <a:lnTo>
                    <a:pt x="1169" y="9797"/>
                  </a:lnTo>
                  <a:cubicBezTo>
                    <a:pt x="1238" y="11906"/>
                    <a:pt x="2110" y="13789"/>
                    <a:pt x="3557" y="15323"/>
                  </a:cubicBezTo>
                  <a:cubicBezTo>
                    <a:pt x="5091" y="16770"/>
                    <a:pt x="6973" y="17641"/>
                    <a:pt x="9082" y="17711"/>
                  </a:cubicBezTo>
                  <a:lnTo>
                    <a:pt x="9082" y="18513"/>
                  </a:lnTo>
                  <a:cubicBezTo>
                    <a:pt x="9082" y="18739"/>
                    <a:pt x="9222" y="18879"/>
                    <a:pt x="9448" y="18879"/>
                  </a:cubicBezTo>
                  <a:cubicBezTo>
                    <a:pt x="9658" y="18879"/>
                    <a:pt x="9814" y="18739"/>
                    <a:pt x="9814" y="18513"/>
                  </a:cubicBezTo>
                  <a:lnTo>
                    <a:pt x="9814" y="17711"/>
                  </a:lnTo>
                  <a:cubicBezTo>
                    <a:pt x="11906" y="17641"/>
                    <a:pt x="13876" y="16770"/>
                    <a:pt x="15323" y="15323"/>
                  </a:cubicBezTo>
                  <a:cubicBezTo>
                    <a:pt x="16857" y="13789"/>
                    <a:pt x="17658" y="11906"/>
                    <a:pt x="17798" y="9797"/>
                  </a:cubicBezTo>
                  <a:lnTo>
                    <a:pt x="18530" y="9797"/>
                  </a:lnTo>
                  <a:cubicBezTo>
                    <a:pt x="18739" y="9797"/>
                    <a:pt x="18879" y="9658"/>
                    <a:pt x="18879" y="9431"/>
                  </a:cubicBezTo>
                  <a:cubicBezTo>
                    <a:pt x="18879" y="9222"/>
                    <a:pt x="18739" y="9082"/>
                    <a:pt x="18530" y="9082"/>
                  </a:cubicBezTo>
                  <a:lnTo>
                    <a:pt x="17798" y="9082"/>
                  </a:lnTo>
                  <a:cubicBezTo>
                    <a:pt x="17728" y="7548"/>
                    <a:pt x="17223" y="6032"/>
                    <a:pt x="16351" y="4794"/>
                  </a:cubicBezTo>
                  <a:cubicBezTo>
                    <a:pt x="16264" y="4637"/>
                    <a:pt x="16124" y="4637"/>
                    <a:pt x="16055" y="4637"/>
                  </a:cubicBezTo>
                  <a:lnTo>
                    <a:pt x="15828" y="4637"/>
                  </a:lnTo>
                  <a:cubicBezTo>
                    <a:pt x="15689" y="4794"/>
                    <a:pt x="15619" y="5004"/>
                    <a:pt x="15758" y="5160"/>
                  </a:cubicBezTo>
                  <a:cubicBezTo>
                    <a:pt x="16491" y="6311"/>
                    <a:pt x="16926" y="7688"/>
                    <a:pt x="16996" y="9082"/>
                  </a:cubicBezTo>
                  <a:lnTo>
                    <a:pt x="9814" y="9082"/>
                  </a:lnTo>
                  <a:lnTo>
                    <a:pt x="9814" y="1883"/>
                  </a:lnTo>
                  <a:cubicBezTo>
                    <a:pt x="11122" y="1953"/>
                    <a:pt x="12342" y="2319"/>
                    <a:pt x="13440" y="2981"/>
                  </a:cubicBezTo>
                  <a:cubicBezTo>
                    <a:pt x="13510" y="3051"/>
                    <a:pt x="13580" y="3051"/>
                    <a:pt x="13649" y="3051"/>
                  </a:cubicBezTo>
                  <a:cubicBezTo>
                    <a:pt x="13806" y="3051"/>
                    <a:pt x="13876" y="2981"/>
                    <a:pt x="13946" y="2894"/>
                  </a:cubicBezTo>
                  <a:cubicBezTo>
                    <a:pt x="14015" y="2825"/>
                    <a:pt x="14015" y="2685"/>
                    <a:pt x="14015" y="2615"/>
                  </a:cubicBezTo>
                  <a:cubicBezTo>
                    <a:pt x="14015" y="2546"/>
                    <a:pt x="13946" y="2389"/>
                    <a:pt x="13876" y="2389"/>
                  </a:cubicBezTo>
                  <a:cubicBezTo>
                    <a:pt x="13213" y="1953"/>
                    <a:pt x="12499" y="1674"/>
                    <a:pt x="11767" y="1448"/>
                  </a:cubicBezTo>
                  <a:cubicBezTo>
                    <a:pt x="11122" y="1238"/>
                    <a:pt x="10459" y="1151"/>
                    <a:pt x="9814" y="1151"/>
                  </a:cubicBezTo>
                  <a:lnTo>
                    <a:pt x="9814" y="367"/>
                  </a:lnTo>
                  <a:cubicBezTo>
                    <a:pt x="9814" y="140"/>
                    <a:pt x="9658" y="1"/>
                    <a:pt x="9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7197775" y="2724350"/>
              <a:ext cx="92425" cy="92400"/>
            </a:xfrm>
            <a:custGeom>
              <a:avLst/>
              <a:gdLst/>
              <a:ahLst/>
              <a:cxnLst/>
              <a:rect l="l" t="t" r="r" b="b"/>
              <a:pathLst>
                <a:path w="3697" h="3696" extrusionOk="0">
                  <a:moveTo>
                    <a:pt x="872" y="0"/>
                  </a:moveTo>
                  <a:cubicBezTo>
                    <a:pt x="715" y="0"/>
                    <a:pt x="506" y="140"/>
                    <a:pt x="506" y="366"/>
                  </a:cubicBezTo>
                  <a:lnTo>
                    <a:pt x="1" y="3260"/>
                  </a:lnTo>
                  <a:cubicBezTo>
                    <a:pt x="1" y="3417"/>
                    <a:pt x="70" y="3626"/>
                    <a:pt x="280" y="3626"/>
                  </a:cubicBezTo>
                  <a:cubicBezTo>
                    <a:pt x="320" y="3638"/>
                    <a:pt x="359" y="3644"/>
                    <a:pt x="397" y="3644"/>
                  </a:cubicBezTo>
                  <a:cubicBezTo>
                    <a:pt x="574" y="3644"/>
                    <a:pt x="715" y="3519"/>
                    <a:pt x="715" y="3347"/>
                  </a:cubicBezTo>
                  <a:lnTo>
                    <a:pt x="1012" y="1813"/>
                  </a:lnTo>
                  <a:lnTo>
                    <a:pt x="1447" y="3417"/>
                  </a:lnTo>
                  <a:cubicBezTo>
                    <a:pt x="1517" y="3556"/>
                    <a:pt x="1674" y="3696"/>
                    <a:pt x="1814" y="3696"/>
                  </a:cubicBezTo>
                  <a:cubicBezTo>
                    <a:pt x="2023" y="3696"/>
                    <a:pt x="2180" y="3556"/>
                    <a:pt x="2249" y="3417"/>
                  </a:cubicBezTo>
                  <a:lnTo>
                    <a:pt x="2685" y="1813"/>
                  </a:lnTo>
                  <a:lnTo>
                    <a:pt x="2981" y="3347"/>
                  </a:lnTo>
                  <a:cubicBezTo>
                    <a:pt x="2981" y="3519"/>
                    <a:pt x="3123" y="3644"/>
                    <a:pt x="3299" y="3644"/>
                  </a:cubicBezTo>
                  <a:cubicBezTo>
                    <a:pt x="3337" y="3644"/>
                    <a:pt x="3377" y="3638"/>
                    <a:pt x="3417" y="3626"/>
                  </a:cubicBezTo>
                  <a:cubicBezTo>
                    <a:pt x="3557" y="3626"/>
                    <a:pt x="3696" y="3417"/>
                    <a:pt x="3696" y="3190"/>
                  </a:cubicBezTo>
                  <a:lnTo>
                    <a:pt x="3191" y="366"/>
                  </a:lnTo>
                  <a:cubicBezTo>
                    <a:pt x="3121" y="140"/>
                    <a:pt x="2981" y="0"/>
                    <a:pt x="2755" y="0"/>
                  </a:cubicBezTo>
                  <a:cubicBezTo>
                    <a:pt x="2546" y="0"/>
                    <a:pt x="2389" y="140"/>
                    <a:pt x="2319" y="297"/>
                  </a:cubicBezTo>
                  <a:lnTo>
                    <a:pt x="1814" y="2109"/>
                  </a:lnTo>
                  <a:lnTo>
                    <a:pt x="1308" y="297"/>
                  </a:lnTo>
                  <a:cubicBezTo>
                    <a:pt x="1308" y="70"/>
                    <a:pt x="1081" y="0"/>
                    <a:pt x="8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7059625" y="2882100"/>
              <a:ext cx="56250" cy="92850"/>
            </a:xfrm>
            <a:custGeom>
              <a:avLst/>
              <a:gdLst/>
              <a:ahLst/>
              <a:cxnLst/>
              <a:rect l="l" t="t" r="r" b="b"/>
              <a:pathLst>
                <a:path w="2250" h="3714" extrusionOk="0">
                  <a:moveTo>
                    <a:pt x="367" y="0"/>
                  </a:moveTo>
                  <a:cubicBezTo>
                    <a:pt x="140" y="0"/>
                    <a:pt x="1" y="157"/>
                    <a:pt x="1" y="366"/>
                  </a:cubicBezTo>
                  <a:lnTo>
                    <a:pt x="1" y="3347"/>
                  </a:lnTo>
                  <a:cubicBezTo>
                    <a:pt x="1" y="3574"/>
                    <a:pt x="140" y="3713"/>
                    <a:pt x="367" y="3713"/>
                  </a:cubicBezTo>
                  <a:cubicBezTo>
                    <a:pt x="576" y="3713"/>
                    <a:pt x="733" y="3574"/>
                    <a:pt x="733" y="3347"/>
                  </a:cubicBezTo>
                  <a:lnTo>
                    <a:pt x="733" y="2615"/>
                  </a:lnTo>
                  <a:lnTo>
                    <a:pt x="1535" y="3574"/>
                  </a:lnTo>
                  <a:cubicBezTo>
                    <a:pt x="1605" y="3643"/>
                    <a:pt x="1744" y="3713"/>
                    <a:pt x="1814" y="3713"/>
                  </a:cubicBezTo>
                  <a:cubicBezTo>
                    <a:pt x="1884" y="3713"/>
                    <a:pt x="2040" y="3643"/>
                    <a:pt x="2110" y="3574"/>
                  </a:cubicBezTo>
                  <a:cubicBezTo>
                    <a:pt x="2250" y="3487"/>
                    <a:pt x="2250" y="3208"/>
                    <a:pt x="2110" y="3051"/>
                  </a:cubicBezTo>
                  <a:lnTo>
                    <a:pt x="942" y="1831"/>
                  </a:lnTo>
                  <a:lnTo>
                    <a:pt x="2040" y="663"/>
                  </a:lnTo>
                  <a:cubicBezTo>
                    <a:pt x="2110" y="523"/>
                    <a:pt x="2110" y="297"/>
                    <a:pt x="1971" y="157"/>
                  </a:cubicBezTo>
                  <a:cubicBezTo>
                    <a:pt x="1892" y="79"/>
                    <a:pt x="1801" y="40"/>
                    <a:pt x="1709" y="40"/>
                  </a:cubicBezTo>
                  <a:cubicBezTo>
                    <a:pt x="1618" y="40"/>
                    <a:pt x="1526" y="79"/>
                    <a:pt x="1448" y="157"/>
                  </a:cubicBezTo>
                  <a:lnTo>
                    <a:pt x="733" y="959"/>
                  </a:lnTo>
                  <a:lnTo>
                    <a:pt x="733" y="366"/>
                  </a:lnTo>
                  <a:cubicBezTo>
                    <a:pt x="733" y="15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7045250" y="2724350"/>
              <a:ext cx="79775" cy="92400"/>
            </a:xfrm>
            <a:custGeom>
              <a:avLst/>
              <a:gdLst/>
              <a:ahLst/>
              <a:cxnLst/>
              <a:rect l="l" t="t" r="r" b="b"/>
              <a:pathLst>
                <a:path w="3191" h="3696" extrusionOk="0">
                  <a:moveTo>
                    <a:pt x="1814" y="0"/>
                  </a:moveTo>
                  <a:cubicBezTo>
                    <a:pt x="803" y="0"/>
                    <a:pt x="1" y="802"/>
                    <a:pt x="1" y="1813"/>
                  </a:cubicBezTo>
                  <a:cubicBezTo>
                    <a:pt x="1" y="2824"/>
                    <a:pt x="803" y="3696"/>
                    <a:pt x="1814" y="3696"/>
                  </a:cubicBezTo>
                  <a:cubicBezTo>
                    <a:pt x="2249" y="3696"/>
                    <a:pt x="2615" y="3556"/>
                    <a:pt x="2894" y="3260"/>
                  </a:cubicBezTo>
                  <a:cubicBezTo>
                    <a:pt x="2981" y="3260"/>
                    <a:pt x="2981" y="3190"/>
                    <a:pt x="3051" y="3120"/>
                  </a:cubicBezTo>
                  <a:cubicBezTo>
                    <a:pt x="3191" y="2981"/>
                    <a:pt x="3191" y="2754"/>
                    <a:pt x="2981" y="2615"/>
                  </a:cubicBezTo>
                  <a:cubicBezTo>
                    <a:pt x="2922" y="2562"/>
                    <a:pt x="2854" y="2539"/>
                    <a:pt x="2785" y="2539"/>
                  </a:cubicBezTo>
                  <a:cubicBezTo>
                    <a:pt x="2672" y="2539"/>
                    <a:pt x="2556" y="2598"/>
                    <a:pt x="2459" y="2685"/>
                  </a:cubicBezTo>
                  <a:cubicBezTo>
                    <a:pt x="2459" y="2685"/>
                    <a:pt x="2459" y="2754"/>
                    <a:pt x="2389" y="2754"/>
                  </a:cubicBezTo>
                  <a:cubicBezTo>
                    <a:pt x="2249" y="2911"/>
                    <a:pt x="2110" y="2981"/>
                    <a:pt x="1814" y="2981"/>
                  </a:cubicBezTo>
                  <a:cubicBezTo>
                    <a:pt x="1238" y="2981"/>
                    <a:pt x="715" y="2476"/>
                    <a:pt x="715" y="1813"/>
                  </a:cubicBezTo>
                  <a:cubicBezTo>
                    <a:pt x="715" y="1238"/>
                    <a:pt x="1238" y="732"/>
                    <a:pt x="1814" y="732"/>
                  </a:cubicBezTo>
                  <a:cubicBezTo>
                    <a:pt x="2023" y="732"/>
                    <a:pt x="2249" y="802"/>
                    <a:pt x="2459" y="942"/>
                  </a:cubicBezTo>
                  <a:cubicBezTo>
                    <a:pt x="2516" y="967"/>
                    <a:pt x="2580" y="983"/>
                    <a:pt x="2647" y="983"/>
                  </a:cubicBezTo>
                  <a:cubicBezTo>
                    <a:pt x="2762" y="983"/>
                    <a:pt x="2882" y="935"/>
                    <a:pt x="2981" y="802"/>
                  </a:cubicBezTo>
                  <a:cubicBezTo>
                    <a:pt x="3121" y="645"/>
                    <a:pt x="3051" y="436"/>
                    <a:pt x="2894" y="297"/>
                  </a:cubicBezTo>
                  <a:cubicBezTo>
                    <a:pt x="2546" y="70"/>
                    <a:pt x="2180" y="0"/>
                    <a:pt x="1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7212150" y="2882075"/>
              <a:ext cx="67150" cy="92875"/>
            </a:xfrm>
            <a:custGeom>
              <a:avLst/>
              <a:gdLst/>
              <a:ahLst/>
              <a:cxnLst/>
              <a:rect l="l" t="t" r="r" b="b"/>
              <a:pathLst>
                <a:path w="2686" h="3715" extrusionOk="0">
                  <a:moveTo>
                    <a:pt x="472" y="0"/>
                  </a:moveTo>
                  <a:cubicBezTo>
                    <a:pt x="395" y="0"/>
                    <a:pt x="310" y="27"/>
                    <a:pt x="228" y="89"/>
                  </a:cubicBezTo>
                  <a:cubicBezTo>
                    <a:pt x="71" y="158"/>
                    <a:pt x="1" y="367"/>
                    <a:pt x="140" y="594"/>
                  </a:cubicBezTo>
                  <a:lnTo>
                    <a:pt x="1012" y="1901"/>
                  </a:lnTo>
                  <a:lnTo>
                    <a:pt x="1012" y="3348"/>
                  </a:lnTo>
                  <a:cubicBezTo>
                    <a:pt x="1012" y="3575"/>
                    <a:pt x="1169" y="3714"/>
                    <a:pt x="1378" y="3714"/>
                  </a:cubicBezTo>
                  <a:cubicBezTo>
                    <a:pt x="1535" y="3714"/>
                    <a:pt x="1744" y="3575"/>
                    <a:pt x="1744" y="3348"/>
                  </a:cubicBezTo>
                  <a:lnTo>
                    <a:pt x="1744" y="1901"/>
                  </a:lnTo>
                  <a:lnTo>
                    <a:pt x="2616" y="594"/>
                  </a:lnTo>
                  <a:cubicBezTo>
                    <a:pt x="2685" y="437"/>
                    <a:pt x="2685" y="158"/>
                    <a:pt x="2476" y="89"/>
                  </a:cubicBezTo>
                  <a:cubicBezTo>
                    <a:pt x="2414" y="27"/>
                    <a:pt x="2344" y="0"/>
                    <a:pt x="2274" y="0"/>
                  </a:cubicBezTo>
                  <a:cubicBezTo>
                    <a:pt x="2165" y="0"/>
                    <a:pt x="2055" y="63"/>
                    <a:pt x="1971" y="158"/>
                  </a:cubicBezTo>
                  <a:lnTo>
                    <a:pt x="1378" y="1100"/>
                  </a:lnTo>
                  <a:lnTo>
                    <a:pt x="733" y="158"/>
                  </a:lnTo>
                  <a:cubicBezTo>
                    <a:pt x="691" y="63"/>
                    <a:pt x="591" y="0"/>
                    <a:pt x="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24"/>
          <p:cNvGrpSpPr/>
          <p:nvPr/>
        </p:nvGrpSpPr>
        <p:grpSpPr>
          <a:xfrm>
            <a:off x="4454472" y="3460431"/>
            <a:ext cx="274335" cy="274343"/>
            <a:chOff x="6925425" y="4033425"/>
            <a:chExt cx="475450" cy="474150"/>
          </a:xfrm>
        </p:grpSpPr>
        <p:sp>
          <p:nvSpPr>
            <p:cNvPr id="502" name="Google Shape;502;p24"/>
            <p:cNvSpPr/>
            <p:nvPr/>
          </p:nvSpPr>
          <p:spPr>
            <a:xfrm>
              <a:off x="6925425" y="4033425"/>
              <a:ext cx="475450" cy="474150"/>
            </a:xfrm>
            <a:custGeom>
              <a:avLst/>
              <a:gdLst/>
              <a:ahLst/>
              <a:cxnLst/>
              <a:rect l="l" t="t" r="r" b="b"/>
              <a:pathLst>
                <a:path w="19018" h="18966" extrusionOk="0">
                  <a:moveTo>
                    <a:pt x="5160" y="2546"/>
                  </a:moveTo>
                  <a:cubicBezTo>
                    <a:pt x="5230" y="2546"/>
                    <a:pt x="5369" y="2615"/>
                    <a:pt x="5439" y="2685"/>
                  </a:cubicBezTo>
                  <a:cubicBezTo>
                    <a:pt x="5439" y="2755"/>
                    <a:pt x="5508" y="2842"/>
                    <a:pt x="5508" y="2912"/>
                  </a:cubicBezTo>
                  <a:cubicBezTo>
                    <a:pt x="5508" y="3051"/>
                    <a:pt x="5439" y="3121"/>
                    <a:pt x="5439" y="3191"/>
                  </a:cubicBezTo>
                  <a:cubicBezTo>
                    <a:pt x="5369" y="3269"/>
                    <a:pt x="5260" y="3308"/>
                    <a:pt x="5151" y="3308"/>
                  </a:cubicBezTo>
                  <a:cubicBezTo>
                    <a:pt x="5042" y="3308"/>
                    <a:pt x="4933" y="3269"/>
                    <a:pt x="4863" y="3191"/>
                  </a:cubicBezTo>
                  <a:cubicBezTo>
                    <a:pt x="4794" y="3121"/>
                    <a:pt x="4794" y="3051"/>
                    <a:pt x="4794" y="2912"/>
                  </a:cubicBezTo>
                  <a:cubicBezTo>
                    <a:pt x="4794" y="2842"/>
                    <a:pt x="4794" y="2755"/>
                    <a:pt x="4863" y="2685"/>
                  </a:cubicBezTo>
                  <a:cubicBezTo>
                    <a:pt x="4933" y="2615"/>
                    <a:pt x="5073" y="2546"/>
                    <a:pt x="5160" y="2546"/>
                  </a:cubicBezTo>
                  <a:close/>
                  <a:moveTo>
                    <a:pt x="9291" y="2249"/>
                  </a:moveTo>
                  <a:cubicBezTo>
                    <a:pt x="9291" y="2406"/>
                    <a:pt x="9221" y="2546"/>
                    <a:pt x="9221" y="2685"/>
                  </a:cubicBezTo>
                  <a:cubicBezTo>
                    <a:pt x="9221" y="3121"/>
                    <a:pt x="9430" y="3557"/>
                    <a:pt x="9866" y="3783"/>
                  </a:cubicBezTo>
                  <a:lnTo>
                    <a:pt x="8053" y="6764"/>
                  </a:lnTo>
                  <a:cubicBezTo>
                    <a:pt x="7984" y="5457"/>
                    <a:pt x="7339" y="4149"/>
                    <a:pt x="6171" y="3347"/>
                  </a:cubicBezTo>
                  <a:cubicBezTo>
                    <a:pt x="6310" y="2981"/>
                    <a:pt x="6241" y="2546"/>
                    <a:pt x="6031" y="2249"/>
                  </a:cubicBezTo>
                  <a:close/>
                  <a:moveTo>
                    <a:pt x="6973" y="8646"/>
                  </a:moveTo>
                  <a:lnTo>
                    <a:pt x="7618" y="9013"/>
                  </a:lnTo>
                  <a:lnTo>
                    <a:pt x="7182" y="9588"/>
                  </a:lnTo>
                  <a:lnTo>
                    <a:pt x="6607" y="9222"/>
                  </a:lnTo>
                  <a:lnTo>
                    <a:pt x="6973" y="8646"/>
                  </a:lnTo>
                  <a:close/>
                  <a:moveTo>
                    <a:pt x="1238" y="9588"/>
                  </a:moveTo>
                  <a:cubicBezTo>
                    <a:pt x="1377" y="9588"/>
                    <a:pt x="1447" y="9657"/>
                    <a:pt x="1517" y="9727"/>
                  </a:cubicBezTo>
                  <a:cubicBezTo>
                    <a:pt x="1586" y="9814"/>
                    <a:pt x="1586" y="9884"/>
                    <a:pt x="1586" y="9954"/>
                  </a:cubicBezTo>
                  <a:cubicBezTo>
                    <a:pt x="1586" y="10093"/>
                    <a:pt x="1586" y="10163"/>
                    <a:pt x="1517" y="10250"/>
                  </a:cubicBezTo>
                  <a:cubicBezTo>
                    <a:pt x="1447" y="10320"/>
                    <a:pt x="1355" y="10355"/>
                    <a:pt x="1264" y="10355"/>
                  </a:cubicBezTo>
                  <a:cubicBezTo>
                    <a:pt x="1172" y="10355"/>
                    <a:pt x="1081" y="10320"/>
                    <a:pt x="1011" y="10250"/>
                  </a:cubicBezTo>
                  <a:cubicBezTo>
                    <a:pt x="941" y="10163"/>
                    <a:pt x="872" y="10093"/>
                    <a:pt x="872" y="9954"/>
                  </a:cubicBezTo>
                  <a:cubicBezTo>
                    <a:pt x="872" y="9884"/>
                    <a:pt x="941" y="9814"/>
                    <a:pt x="1011" y="9727"/>
                  </a:cubicBezTo>
                  <a:cubicBezTo>
                    <a:pt x="1081" y="9657"/>
                    <a:pt x="1151" y="9588"/>
                    <a:pt x="1238" y="9588"/>
                  </a:cubicBezTo>
                  <a:close/>
                  <a:moveTo>
                    <a:pt x="4288" y="2249"/>
                  </a:moveTo>
                  <a:cubicBezTo>
                    <a:pt x="3922" y="2685"/>
                    <a:pt x="3992" y="3347"/>
                    <a:pt x="4358" y="3713"/>
                  </a:cubicBezTo>
                  <a:cubicBezTo>
                    <a:pt x="4567" y="3923"/>
                    <a:pt x="4863" y="3992"/>
                    <a:pt x="5160" y="3992"/>
                  </a:cubicBezTo>
                  <a:cubicBezTo>
                    <a:pt x="5369" y="3992"/>
                    <a:pt x="5508" y="3992"/>
                    <a:pt x="5665" y="3923"/>
                  </a:cubicBezTo>
                  <a:cubicBezTo>
                    <a:pt x="6467" y="4358"/>
                    <a:pt x="6973" y="5160"/>
                    <a:pt x="7182" y="6032"/>
                  </a:cubicBezTo>
                  <a:cubicBezTo>
                    <a:pt x="7408" y="6607"/>
                    <a:pt x="7408" y="7269"/>
                    <a:pt x="7182" y="7914"/>
                  </a:cubicBezTo>
                  <a:lnTo>
                    <a:pt x="7042" y="7775"/>
                  </a:lnTo>
                  <a:cubicBezTo>
                    <a:pt x="6959" y="7749"/>
                    <a:pt x="6879" y="7733"/>
                    <a:pt x="6807" y="7733"/>
                  </a:cubicBezTo>
                  <a:cubicBezTo>
                    <a:pt x="6681" y="7733"/>
                    <a:pt x="6581" y="7782"/>
                    <a:pt x="6537" y="7914"/>
                  </a:cubicBezTo>
                  <a:lnTo>
                    <a:pt x="5735" y="9152"/>
                  </a:lnTo>
                  <a:cubicBezTo>
                    <a:pt x="5735" y="9291"/>
                    <a:pt x="5665" y="9379"/>
                    <a:pt x="5735" y="9448"/>
                  </a:cubicBezTo>
                  <a:cubicBezTo>
                    <a:pt x="5735" y="9588"/>
                    <a:pt x="5805" y="9657"/>
                    <a:pt x="5874" y="9657"/>
                  </a:cubicBezTo>
                  <a:lnTo>
                    <a:pt x="6031" y="9814"/>
                  </a:lnTo>
                  <a:cubicBezTo>
                    <a:pt x="5369" y="10390"/>
                    <a:pt x="4567" y="10686"/>
                    <a:pt x="3765" y="10686"/>
                  </a:cubicBezTo>
                  <a:cubicBezTo>
                    <a:pt x="3260" y="10686"/>
                    <a:pt x="2824" y="10529"/>
                    <a:pt x="2319" y="10390"/>
                  </a:cubicBezTo>
                  <a:lnTo>
                    <a:pt x="2319" y="2249"/>
                  </a:lnTo>
                  <a:close/>
                  <a:moveTo>
                    <a:pt x="5508" y="10965"/>
                  </a:moveTo>
                  <a:lnTo>
                    <a:pt x="3120" y="15044"/>
                  </a:lnTo>
                  <a:lnTo>
                    <a:pt x="2824" y="15044"/>
                  </a:lnTo>
                  <a:cubicBezTo>
                    <a:pt x="2685" y="15044"/>
                    <a:pt x="2458" y="15113"/>
                    <a:pt x="2319" y="15183"/>
                  </a:cubicBezTo>
                  <a:lnTo>
                    <a:pt x="2319" y="11191"/>
                  </a:lnTo>
                  <a:cubicBezTo>
                    <a:pt x="2824" y="11331"/>
                    <a:pt x="3260" y="11401"/>
                    <a:pt x="3765" y="11401"/>
                  </a:cubicBezTo>
                  <a:cubicBezTo>
                    <a:pt x="4131" y="11401"/>
                    <a:pt x="4497" y="11331"/>
                    <a:pt x="4863" y="11261"/>
                  </a:cubicBezTo>
                  <a:cubicBezTo>
                    <a:pt x="5073" y="11191"/>
                    <a:pt x="5299" y="11122"/>
                    <a:pt x="5508" y="10965"/>
                  </a:cubicBezTo>
                  <a:close/>
                  <a:moveTo>
                    <a:pt x="12568" y="12202"/>
                  </a:moveTo>
                  <a:lnTo>
                    <a:pt x="13143" y="15044"/>
                  </a:lnTo>
                  <a:cubicBezTo>
                    <a:pt x="12847" y="15113"/>
                    <a:pt x="12568" y="15183"/>
                    <a:pt x="12272" y="15392"/>
                  </a:cubicBezTo>
                  <a:cubicBezTo>
                    <a:pt x="12045" y="15619"/>
                    <a:pt x="11975" y="15985"/>
                    <a:pt x="11975" y="16264"/>
                  </a:cubicBezTo>
                  <a:cubicBezTo>
                    <a:pt x="11975" y="16421"/>
                    <a:pt x="11975" y="16560"/>
                    <a:pt x="12045" y="16700"/>
                  </a:cubicBezTo>
                  <a:lnTo>
                    <a:pt x="7112" y="16700"/>
                  </a:lnTo>
                  <a:cubicBezTo>
                    <a:pt x="7182" y="16560"/>
                    <a:pt x="7252" y="16421"/>
                    <a:pt x="7252" y="16264"/>
                  </a:cubicBezTo>
                  <a:cubicBezTo>
                    <a:pt x="7252" y="15985"/>
                    <a:pt x="7112" y="15758"/>
                    <a:pt x="6973" y="15549"/>
                  </a:cubicBezTo>
                  <a:cubicBezTo>
                    <a:pt x="6816" y="15323"/>
                    <a:pt x="6607" y="15183"/>
                    <a:pt x="6380" y="15113"/>
                  </a:cubicBezTo>
                  <a:lnTo>
                    <a:pt x="8123" y="12202"/>
                  </a:lnTo>
                  <a:close/>
                  <a:moveTo>
                    <a:pt x="16839" y="2249"/>
                  </a:moveTo>
                  <a:lnTo>
                    <a:pt x="16839" y="15183"/>
                  </a:lnTo>
                  <a:cubicBezTo>
                    <a:pt x="16699" y="15113"/>
                    <a:pt x="16560" y="15044"/>
                    <a:pt x="16403" y="15044"/>
                  </a:cubicBezTo>
                  <a:lnTo>
                    <a:pt x="16194" y="15044"/>
                  </a:lnTo>
                  <a:lnTo>
                    <a:pt x="15096" y="9884"/>
                  </a:lnTo>
                  <a:cubicBezTo>
                    <a:pt x="15026" y="9727"/>
                    <a:pt x="14886" y="9588"/>
                    <a:pt x="14747" y="9588"/>
                  </a:cubicBezTo>
                  <a:cubicBezTo>
                    <a:pt x="14660" y="9588"/>
                    <a:pt x="14660" y="9657"/>
                    <a:pt x="14660" y="9657"/>
                  </a:cubicBezTo>
                  <a:cubicBezTo>
                    <a:pt x="14520" y="9657"/>
                    <a:pt x="14451" y="9727"/>
                    <a:pt x="14381" y="9814"/>
                  </a:cubicBezTo>
                  <a:cubicBezTo>
                    <a:pt x="14381" y="9884"/>
                    <a:pt x="14311" y="9954"/>
                    <a:pt x="14381" y="10093"/>
                  </a:cubicBezTo>
                  <a:lnTo>
                    <a:pt x="15531" y="15480"/>
                  </a:lnTo>
                  <a:cubicBezTo>
                    <a:pt x="15531" y="15619"/>
                    <a:pt x="15619" y="15689"/>
                    <a:pt x="15619" y="15689"/>
                  </a:cubicBezTo>
                  <a:cubicBezTo>
                    <a:pt x="15688" y="15758"/>
                    <a:pt x="15758" y="15758"/>
                    <a:pt x="15897" y="15758"/>
                  </a:cubicBezTo>
                  <a:lnTo>
                    <a:pt x="16403" y="15758"/>
                  </a:lnTo>
                  <a:cubicBezTo>
                    <a:pt x="16630" y="15758"/>
                    <a:pt x="16839" y="15985"/>
                    <a:pt x="16839" y="16264"/>
                  </a:cubicBezTo>
                  <a:cubicBezTo>
                    <a:pt x="16839" y="16491"/>
                    <a:pt x="16630" y="16700"/>
                    <a:pt x="16403" y="16700"/>
                  </a:cubicBezTo>
                  <a:lnTo>
                    <a:pt x="13143" y="16700"/>
                  </a:lnTo>
                  <a:cubicBezTo>
                    <a:pt x="12917" y="16700"/>
                    <a:pt x="12708" y="16491"/>
                    <a:pt x="12708" y="16264"/>
                  </a:cubicBezTo>
                  <a:cubicBezTo>
                    <a:pt x="12708" y="15985"/>
                    <a:pt x="12917" y="15758"/>
                    <a:pt x="13143" y="15758"/>
                  </a:cubicBezTo>
                  <a:lnTo>
                    <a:pt x="13579" y="15758"/>
                  </a:lnTo>
                  <a:cubicBezTo>
                    <a:pt x="13719" y="15758"/>
                    <a:pt x="13788" y="15758"/>
                    <a:pt x="13875" y="15689"/>
                  </a:cubicBezTo>
                  <a:cubicBezTo>
                    <a:pt x="13945" y="15549"/>
                    <a:pt x="13945" y="15480"/>
                    <a:pt x="13945" y="15323"/>
                  </a:cubicBezTo>
                  <a:lnTo>
                    <a:pt x="13213" y="11767"/>
                  </a:lnTo>
                  <a:cubicBezTo>
                    <a:pt x="13213" y="11627"/>
                    <a:pt x="13074" y="11470"/>
                    <a:pt x="12847" y="11470"/>
                  </a:cubicBezTo>
                  <a:lnTo>
                    <a:pt x="7984" y="11470"/>
                  </a:lnTo>
                  <a:cubicBezTo>
                    <a:pt x="7844" y="11470"/>
                    <a:pt x="7687" y="11557"/>
                    <a:pt x="7618" y="11627"/>
                  </a:cubicBezTo>
                  <a:lnTo>
                    <a:pt x="5439" y="15253"/>
                  </a:lnTo>
                  <a:cubicBezTo>
                    <a:pt x="5369" y="15323"/>
                    <a:pt x="5369" y="15480"/>
                    <a:pt x="5439" y="15619"/>
                  </a:cubicBezTo>
                  <a:cubicBezTo>
                    <a:pt x="5508" y="15758"/>
                    <a:pt x="5596" y="15758"/>
                    <a:pt x="5735" y="15758"/>
                  </a:cubicBezTo>
                  <a:lnTo>
                    <a:pt x="6031" y="15758"/>
                  </a:lnTo>
                  <a:cubicBezTo>
                    <a:pt x="6310" y="15758"/>
                    <a:pt x="6467" y="15985"/>
                    <a:pt x="6467" y="16264"/>
                  </a:cubicBezTo>
                  <a:cubicBezTo>
                    <a:pt x="6467" y="16491"/>
                    <a:pt x="6310" y="16700"/>
                    <a:pt x="6031" y="16700"/>
                  </a:cubicBezTo>
                  <a:lnTo>
                    <a:pt x="2824" y="16700"/>
                  </a:lnTo>
                  <a:cubicBezTo>
                    <a:pt x="2545" y="16700"/>
                    <a:pt x="2319" y="16491"/>
                    <a:pt x="2319" y="16264"/>
                  </a:cubicBezTo>
                  <a:cubicBezTo>
                    <a:pt x="2319" y="15985"/>
                    <a:pt x="2545" y="15758"/>
                    <a:pt x="2824" y="15758"/>
                  </a:cubicBezTo>
                  <a:lnTo>
                    <a:pt x="3330" y="15758"/>
                  </a:lnTo>
                  <a:cubicBezTo>
                    <a:pt x="3417" y="15758"/>
                    <a:pt x="3556" y="15758"/>
                    <a:pt x="3626" y="15619"/>
                  </a:cubicBezTo>
                  <a:lnTo>
                    <a:pt x="6816" y="10250"/>
                  </a:lnTo>
                  <a:lnTo>
                    <a:pt x="7182" y="10459"/>
                  </a:lnTo>
                  <a:cubicBezTo>
                    <a:pt x="7182" y="10459"/>
                    <a:pt x="7252" y="10529"/>
                    <a:pt x="7339" y="10529"/>
                  </a:cubicBezTo>
                  <a:cubicBezTo>
                    <a:pt x="7408" y="10529"/>
                    <a:pt x="7408" y="10459"/>
                    <a:pt x="7408" y="10459"/>
                  </a:cubicBezTo>
                  <a:cubicBezTo>
                    <a:pt x="7548" y="10459"/>
                    <a:pt x="7618" y="10390"/>
                    <a:pt x="7618" y="10320"/>
                  </a:cubicBezTo>
                  <a:lnTo>
                    <a:pt x="8419" y="9082"/>
                  </a:lnTo>
                  <a:cubicBezTo>
                    <a:pt x="8489" y="8856"/>
                    <a:pt x="8489" y="8646"/>
                    <a:pt x="8280" y="8577"/>
                  </a:cubicBezTo>
                  <a:lnTo>
                    <a:pt x="7984" y="8350"/>
                  </a:lnTo>
                  <a:lnTo>
                    <a:pt x="10738" y="3713"/>
                  </a:lnTo>
                  <a:cubicBezTo>
                    <a:pt x="10825" y="3626"/>
                    <a:pt x="10825" y="3487"/>
                    <a:pt x="10738" y="3347"/>
                  </a:cubicBezTo>
                  <a:cubicBezTo>
                    <a:pt x="10668" y="3191"/>
                    <a:pt x="10529" y="3121"/>
                    <a:pt x="10459" y="3121"/>
                  </a:cubicBezTo>
                  <a:cubicBezTo>
                    <a:pt x="10163" y="3121"/>
                    <a:pt x="9953" y="2981"/>
                    <a:pt x="9953" y="2685"/>
                  </a:cubicBezTo>
                  <a:cubicBezTo>
                    <a:pt x="9953" y="2476"/>
                    <a:pt x="10163" y="2249"/>
                    <a:pt x="10459" y="2249"/>
                  </a:cubicBezTo>
                  <a:lnTo>
                    <a:pt x="13649" y="2249"/>
                  </a:lnTo>
                  <a:cubicBezTo>
                    <a:pt x="13875" y="2249"/>
                    <a:pt x="14085" y="2476"/>
                    <a:pt x="14085" y="2685"/>
                  </a:cubicBezTo>
                  <a:cubicBezTo>
                    <a:pt x="14085" y="2981"/>
                    <a:pt x="13875" y="3121"/>
                    <a:pt x="13649" y="3121"/>
                  </a:cubicBezTo>
                  <a:lnTo>
                    <a:pt x="13283" y="3121"/>
                  </a:lnTo>
                  <a:cubicBezTo>
                    <a:pt x="13213" y="3121"/>
                    <a:pt x="13074" y="3191"/>
                    <a:pt x="13074" y="3278"/>
                  </a:cubicBezTo>
                  <a:cubicBezTo>
                    <a:pt x="13004" y="3417"/>
                    <a:pt x="12917" y="3487"/>
                    <a:pt x="12917" y="3626"/>
                  </a:cubicBezTo>
                  <a:lnTo>
                    <a:pt x="13649" y="6834"/>
                  </a:lnTo>
                  <a:cubicBezTo>
                    <a:pt x="13649" y="6973"/>
                    <a:pt x="13875" y="7113"/>
                    <a:pt x="14015" y="7113"/>
                  </a:cubicBezTo>
                  <a:lnTo>
                    <a:pt x="14085" y="7113"/>
                  </a:lnTo>
                  <a:cubicBezTo>
                    <a:pt x="14311" y="7043"/>
                    <a:pt x="14451" y="6834"/>
                    <a:pt x="14381" y="6677"/>
                  </a:cubicBezTo>
                  <a:lnTo>
                    <a:pt x="13788" y="3923"/>
                  </a:lnTo>
                  <a:cubicBezTo>
                    <a:pt x="14085" y="3853"/>
                    <a:pt x="14311" y="3713"/>
                    <a:pt x="14520" y="3487"/>
                  </a:cubicBezTo>
                  <a:cubicBezTo>
                    <a:pt x="14747" y="3278"/>
                    <a:pt x="14817" y="2981"/>
                    <a:pt x="14817" y="2685"/>
                  </a:cubicBezTo>
                  <a:cubicBezTo>
                    <a:pt x="14817" y="2546"/>
                    <a:pt x="14817" y="2406"/>
                    <a:pt x="14747" y="2249"/>
                  </a:cubicBezTo>
                  <a:close/>
                  <a:moveTo>
                    <a:pt x="1952" y="1"/>
                  </a:moveTo>
                  <a:cubicBezTo>
                    <a:pt x="1813" y="1"/>
                    <a:pt x="1586" y="227"/>
                    <a:pt x="1586" y="367"/>
                  </a:cubicBezTo>
                  <a:lnTo>
                    <a:pt x="1586" y="1535"/>
                  </a:lnTo>
                  <a:lnTo>
                    <a:pt x="506" y="1535"/>
                  </a:lnTo>
                  <a:cubicBezTo>
                    <a:pt x="279" y="1535"/>
                    <a:pt x="140" y="1674"/>
                    <a:pt x="140" y="1883"/>
                  </a:cubicBezTo>
                  <a:cubicBezTo>
                    <a:pt x="140" y="2040"/>
                    <a:pt x="279" y="2249"/>
                    <a:pt x="506" y="2249"/>
                  </a:cubicBezTo>
                  <a:lnTo>
                    <a:pt x="1586" y="2249"/>
                  </a:lnTo>
                  <a:lnTo>
                    <a:pt x="1586" y="8943"/>
                  </a:lnTo>
                  <a:cubicBezTo>
                    <a:pt x="1466" y="8889"/>
                    <a:pt x="1335" y="8861"/>
                    <a:pt x="1200" y="8861"/>
                  </a:cubicBezTo>
                  <a:cubicBezTo>
                    <a:pt x="944" y="8861"/>
                    <a:pt x="675" y="8958"/>
                    <a:pt x="436" y="9152"/>
                  </a:cubicBezTo>
                  <a:cubicBezTo>
                    <a:pt x="0" y="9588"/>
                    <a:pt x="0" y="10320"/>
                    <a:pt x="436" y="10756"/>
                  </a:cubicBezTo>
                  <a:cubicBezTo>
                    <a:pt x="645" y="10965"/>
                    <a:pt x="941" y="11035"/>
                    <a:pt x="1238" y="11035"/>
                  </a:cubicBezTo>
                  <a:lnTo>
                    <a:pt x="1586" y="11035"/>
                  </a:lnTo>
                  <a:lnTo>
                    <a:pt x="1586" y="16700"/>
                  </a:lnTo>
                  <a:lnTo>
                    <a:pt x="506" y="16700"/>
                  </a:lnTo>
                  <a:cubicBezTo>
                    <a:pt x="279" y="16700"/>
                    <a:pt x="140" y="16857"/>
                    <a:pt x="140" y="17066"/>
                  </a:cubicBezTo>
                  <a:cubicBezTo>
                    <a:pt x="140" y="17292"/>
                    <a:pt x="279" y="17432"/>
                    <a:pt x="506" y="17432"/>
                  </a:cubicBezTo>
                  <a:lnTo>
                    <a:pt x="1586" y="17432"/>
                  </a:lnTo>
                  <a:lnTo>
                    <a:pt x="1586" y="18600"/>
                  </a:lnTo>
                  <a:cubicBezTo>
                    <a:pt x="1586" y="18739"/>
                    <a:pt x="1813" y="18966"/>
                    <a:pt x="1952" y="18966"/>
                  </a:cubicBezTo>
                  <a:cubicBezTo>
                    <a:pt x="2179" y="18966"/>
                    <a:pt x="2319" y="18739"/>
                    <a:pt x="2319" y="18600"/>
                  </a:cubicBezTo>
                  <a:lnTo>
                    <a:pt x="2319" y="17432"/>
                  </a:lnTo>
                  <a:lnTo>
                    <a:pt x="16839" y="17432"/>
                  </a:lnTo>
                  <a:lnTo>
                    <a:pt x="16839" y="18600"/>
                  </a:lnTo>
                  <a:cubicBezTo>
                    <a:pt x="16839" y="18739"/>
                    <a:pt x="16996" y="18966"/>
                    <a:pt x="17205" y="18966"/>
                  </a:cubicBezTo>
                  <a:cubicBezTo>
                    <a:pt x="17431" y="18966"/>
                    <a:pt x="17571" y="18739"/>
                    <a:pt x="17571" y="18600"/>
                  </a:cubicBezTo>
                  <a:lnTo>
                    <a:pt x="17571" y="17432"/>
                  </a:lnTo>
                  <a:lnTo>
                    <a:pt x="18669" y="17432"/>
                  </a:lnTo>
                  <a:cubicBezTo>
                    <a:pt x="18878" y="17432"/>
                    <a:pt x="19018" y="17292"/>
                    <a:pt x="19018" y="17066"/>
                  </a:cubicBezTo>
                  <a:cubicBezTo>
                    <a:pt x="19018" y="16857"/>
                    <a:pt x="18878" y="16700"/>
                    <a:pt x="18669" y="16700"/>
                  </a:cubicBezTo>
                  <a:lnTo>
                    <a:pt x="17571" y="16700"/>
                  </a:lnTo>
                  <a:lnTo>
                    <a:pt x="17571" y="2249"/>
                  </a:lnTo>
                  <a:lnTo>
                    <a:pt x="18669" y="2249"/>
                  </a:lnTo>
                  <a:cubicBezTo>
                    <a:pt x="18878" y="2249"/>
                    <a:pt x="19018" y="2040"/>
                    <a:pt x="19018" y="1883"/>
                  </a:cubicBezTo>
                  <a:cubicBezTo>
                    <a:pt x="19018" y="1674"/>
                    <a:pt x="18878" y="1535"/>
                    <a:pt x="18669" y="1535"/>
                  </a:cubicBezTo>
                  <a:lnTo>
                    <a:pt x="17571" y="1535"/>
                  </a:lnTo>
                  <a:lnTo>
                    <a:pt x="17571" y="367"/>
                  </a:lnTo>
                  <a:cubicBezTo>
                    <a:pt x="17571" y="227"/>
                    <a:pt x="17431" y="1"/>
                    <a:pt x="17205" y="1"/>
                  </a:cubicBezTo>
                  <a:cubicBezTo>
                    <a:pt x="16996" y="1"/>
                    <a:pt x="16839" y="227"/>
                    <a:pt x="16839" y="367"/>
                  </a:cubicBezTo>
                  <a:lnTo>
                    <a:pt x="16839" y="1535"/>
                  </a:lnTo>
                  <a:lnTo>
                    <a:pt x="2319" y="1535"/>
                  </a:lnTo>
                  <a:lnTo>
                    <a:pt x="2319" y="367"/>
                  </a:lnTo>
                  <a:cubicBezTo>
                    <a:pt x="2319" y="227"/>
                    <a:pt x="217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7275775" y="4233025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7" y="0"/>
                  </a:moveTo>
                  <a:cubicBezTo>
                    <a:pt x="140" y="0"/>
                    <a:pt x="1" y="157"/>
                    <a:pt x="1" y="366"/>
                  </a:cubicBezTo>
                  <a:cubicBezTo>
                    <a:pt x="1" y="593"/>
                    <a:pt x="140" y="732"/>
                    <a:pt x="367" y="732"/>
                  </a:cubicBezTo>
                  <a:cubicBezTo>
                    <a:pt x="576" y="732"/>
                    <a:pt x="733" y="593"/>
                    <a:pt x="733" y="366"/>
                  </a:cubicBezTo>
                  <a:cubicBezTo>
                    <a:pt x="733" y="157"/>
                    <a:pt x="576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7139375" y="4160675"/>
              <a:ext cx="107225" cy="130750"/>
            </a:xfrm>
            <a:custGeom>
              <a:avLst/>
              <a:gdLst/>
              <a:ahLst/>
              <a:cxnLst/>
              <a:rect l="l" t="t" r="r" b="b"/>
              <a:pathLst>
                <a:path w="4289" h="5230" extrusionOk="0">
                  <a:moveTo>
                    <a:pt x="2772" y="1378"/>
                  </a:moveTo>
                  <a:lnTo>
                    <a:pt x="3417" y="4498"/>
                  </a:lnTo>
                  <a:lnTo>
                    <a:pt x="1029" y="4498"/>
                  </a:lnTo>
                  <a:lnTo>
                    <a:pt x="2772" y="1378"/>
                  </a:lnTo>
                  <a:close/>
                  <a:moveTo>
                    <a:pt x="2982" y="1"/>
                  </a:moveTo>
                  <a:cubicBezTo>
                    <a:pt x="2842" y="1"/>
                    <a:pt x="2703" y="70"/>
                    <a:pt x="2616" y="140"/>
                  </a:cubicBezTo>
                  <a:lnTo>
                    <a:pt x="88" y="4637"/>
                  </a:lnTo>
                  <a:cubicBezTo>
                    <a:pt x="1" y="4724"/>
                    <a:pt x="1" y="4864"/>
                    <a:pt x="88" y="5003"/>
                  </a:cubicBezTo>
                  <a:cubicBezTo>
                    <a:pt x="158" y="5160"/>
                    <a:pt x="227" y="5230"/>
                    <a:pt x="367" y="5230"/>
                  </a:cubicBezTo>
                  <a:lnTo>
                    <a:pt x="3923" y="5230"/>
                  </a:lnTo>
                  <a:cubicBezTo>
                    <a:pt x="4010" y="5230"/>
                    <a:pt x="4150" y="5160"/>
                    <a:pt x="4219" y="5073"/>
                  </a:cubicBezTo>
                  <a:cubicBezTo>
                    <a:pt x="4289" y="4934"/>
                    <a:pt x="4289" y="4864"/>
                    <a:pt x="4289" y="4724"/>
                  </a:cubicBezTo>
                  <a:lnTo>
                    <a:pt x="3348" y="279"/>
                  </a:lnTo>
                  <a:cubicBezTo>
                    <a:pt x="3278" y="140"/>
                    <a:pt x="3139" y="1"/>
                    <a:pt x="29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24"/>
          <p:cNvGrpSpPr/>
          <p:nvPr/>
        </p:nvGrpSpPr>
        <p:grpSpPr>
          <a:xfrm>
            <a:off x="4454488" y="2142266"/>
            <a:ext cx="274312" cy="274312"/>
            <a:chOff x="7669725" y="2613650"/>
            <a:chExt cx="471975" cy="471975"/>
          </a:xfrm>
        </p:grpSpPr>
        <p:sp>
          <p:nvSpPr>
            <p:cNvPr id="506" name="Google Shape;506;p24"/>
            <p:cNvSpPr/>
            <p:nvPr/>
          </p:nvSpPr>
          <p:spPr>
            <a:xfrm>
              <a:off x="7878475" y="2829800"/>
              <a:ext cx="54500" cy="56250"/>
            </a:xfrm>
            <a:custGeom>
              <a:avLst/>
              <a:gdLst/>
              <a:ahLst/>
              <a:cxnLst/>
              <a:rect l="l" t="t" r="r" b="b"/>
              <a:pathLst>
                <a:path w="2180" h="2250" extrusionOk="0">
                  <a:moveTo>
                    <a:pt x="1464" y="715"/>
                  </a:moveTo>
                  <a:lnTo>
                    <a:pt x="1464" y="1517"/>
                  </a:lnTo>
                  <a:lnTo>
                    <a:pt x="732" y="1517"/>
                  </a:lnTo>
                  <a:lnTo>
                    <a:pt x="732" y="715"/>
                  </a:lnTo>
                  <a:close/>
                  <a:moveTo>
                    <a:pt x="366" y="1"/>
                  </a:moveTo>
                  <a:cubicBezTo>
                    <a:pt x="157" y="1"/>
                    <a:pt x="0" y="140"/>
                    <a:pt x="0" y="349"/>
                  </a:cubicBezTo>
                  <a:lnTo>
                    <a:pt x="0" y="1883"/>
                  </a:lnTo>
                  <a:cubicBezTo>
                    <a:pt x="0" y="2023"/>
                    <a:pt x="157" y="2249"/>
                    <a:pt x="366" y="2249"/>
                  </a:cubicBezTo>
                  <a:lnTo>
                    <a:pt x="1813" y="2249"/>
                  </a:lnTo>
                  <a:cubicBezTo>
                    <a:pt x="2040" y="2249"/>
                    <a:pt x="2179" y="2023"/>
                    <a:pt x="2179" y="1883"/>
                  </a:cubicBezTo>
                  <a:lnTo>
                    <a:pt x="2179" y="349"/>
                  </a:lnTo>
                  <a:cubicBezTo>
                    <a:pt x="2179" y="140"/>
                    <a:pt x="2040" y="1"/>
                    <a:pt x="1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8016600" y="2613650"/>
              <a:ext cx="125100" cy="125100"/>
            </a:xfrm>
            <a:custGeom>
              <a:avLst/>
              <a:gdLst/>
              <a:ahLst/>
              <a:cxnLst/>
              <a:rect l="l" t="t" r="r" b="b"/>
              <a:pathLst>
                <a:path w="5004" h="5004" extrusionOk="0">
                  <a:moveTo>
                    <a:pt x="4289" y="715"/>
                  </a:moveTo>
                  <a:lnTo>
                    <a:pt x="4289" y="3417"/>
                  </a:lnTo>
                  <a:lnTo>
                    <a:pt x="1517" y="3417"/>
                  </a:lnTo>
                  <a:lnTo>
                    <a:pt x="1517" y="715"/>
                  </a:lnTo>
                  <a:close/>
                  <a:moveTo>
                    <a:pt x="1169" y="1"/>
                  </a:moveTo>
                  <a:cubicBezTo>
                    <a:pt x="1012" y="1"/>
                    <a:pt x="803" y="140"/>
                    <a:pt x="803" y="367"/>
                  </a:cubicBezTo>
                  <a:lnTo>
                    <a:pt x="803" y="1744"/>
                  </a:lnTo>
                  <a:lnTo>
                    <a:pt x="367" y="1744"/>
                  </a:lnTo>
                  <a:cubicBezTo>
                    <a:pt x="140" y="1744"/>
                    <a:pt x="1" y="1883"/>
                    <a:pt x="1" y="2110"/>
                  </a:cubicBezTo>
                  <a:cubicBezTo>
                    <a:pt x="1" y="2249"/>
                    <a:pt x="140" y="2459"/>
                    <a:pt x="367" y="2459"/>
                  </a:cubicBezTo>
                  <a:lnTo>
                    <a:pt x="803" y="2459"/>
                  </a:lnTo>
                  <a:lnTo>
                    <a:pt x="803" y="3853"/>
                  </a:lnTo>
                  <a:cubicBezTo>
                    <a:pt x="803" y="3992"/>
                    <a:pt x="1012" y="4202"/>
                    <a:pt x="1169" y="4202"/>
                  </a:cubicBezTo>
                  <a:lnTo>
                    <a:pt x="2546" y="4202"/>
                  </a:lnTo>
                  <a:lnTo>
                    <a:pt x="2546" y="4637"/>
                  </a:lnTo>
                  <a:cubicBezTo>
                    <a:pt x="2546" y="4864"/>
                    <a:pt x="2685" y="5004"/>
                    <a:pt x="2912" y="5004"/>
                  </a:cubicBezTo>
                  <a:cubicBezTo>
                    <a:pt x="3121" y="5004"/>
                    <a:pt x="3261" y="4864"/>
                    <a:pt x="3261" y="4637"/>
                  </a:cubicBezTo>
                  <a:lnTo>
                    <a:pt x="3261" y="4202"/>
                  </a:lnTo>
                  <a:lnTo>
                    <a:pt x="4655" y="4202"/>
                  </a:lnTo>
                  <a:cubicBezTo>
                    <a:pt x="4864" y="4202"/>
                    <a:pt x="5004" y="3992"/>
                    <a:pt x="5004" y="3853"/>
                  </a:cubicBezTo>
                  <a:lnTo>
                    <a:pt x="5004" y="367"/>
                  </a:lnTo>
                  <a:cubicBezTo>
                    <a:pt x="5004" y="140"/>
                    <a:pt x="4864" y="1"/>
                    <a:pt x="46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7669725" y="2613650"/>
              <a:ext cx="134250" cy="125100"/>
            </a:xfrm>
            <a:custGeom>
              <a:avLst/>
              <a:gdLst/>
              <a:ahLst/>
              <a:cxnLst/>
              <a:rect l="l" t="t" r="r" b="b"/>
              <a:pathLst>
                <a:path w="5370" h="5004" extrusionOk="0">
                  <a:moveTo>
                    <a:pt x="3487" y="715"/>
                  </a:moveTo>
                  <a:lnTo>
                    <a:pt x="3487" y="3417"/>
                  </a:lnTo>
                  <a:lnTo>
                    <a:pt x="733" y="3417"/>
                  </a:lnTo>
                  <a:lnTo>
                    <a:pt x="733" y="715"/>
                  </a:lnTo>
                  <a:close/>
                  <a:moveTo>
                    <a:pt x="367" y="1"/>
                  </a:moveTo>
                  <a:cubicBezTo>
                    <a:pt x="140" y="1"/>
                    <a:pt x="1" y="140"/>
                    <a:pt x="1" y="367"/>
                  </a:cubicBezTo>
                  <a:lnTo>
                    <a:pt x="1" y="3853"/>
                  </a:lnTo>
                  <a:cubicBezTo>
                    <a:pt x="1" y="3992"/>
                    <a:pt x="140" y="4202"/>
                    <a:pt x="367" y="4202"/>
                  </a:cubicBezTo>
                  <a:lnTo>
                    <a:pt x="1744" y="4202"/>
                  </a:lnTo>
                  <a:lnTo>
                    <a:pt x="1744" y="4637"/>
                  </a:lnTo>
                  <a:cubicBezTo>
                    <a:pt x="1744" y="4864"/>
                    <a:pt x="1883" y="5004"/>
                    <a:pt x="2110" y="5004"/>
                  </a:cubicBezTo>
                  <a:cubicBezTo>
                    <a:pt x="2319" y="5004"/>
                    <a:pt x="2476" y="4864"/>
                    <a:pt x="2476" y="4637"/>
                  </a:cubicBezTo>
                  <a:lnTo>
                    <a:pt x="2476" y="4202"/>
                  </a:lnTo>
                  <a:lnTo>
                    <a:pt x="3853" y="4202"/>
                  </a:lnTo>
                  <a:cubicBezTo>
                    <a:pt x="4062" y="4202"/>
                    <a:pt x="4219" y="3992"/>
                    <a:pt x="4219" y="3853"/>
                  </a:cubicBezTo>
                  <a:lnTo>
                    <a:pt x="4219" y="2459"/>
                  </a:lnTo>
                  <a:lnTo>
                    <a:pt x="5021" y="2459"/>
                  </a:lnTo>
                  <a:cubicBezTo>
                    <a:pt x="5230" y="2459"/>
                    <a:pt x="5370" y="2249"/>
                    <a:pt x="5370" y="2110"/>
                  </a:cubicBezTo>
                  <a:cubicBezTo>
                    <a:pt x="5370" y="1883"/>
                    <a:pt x="5230" y="1744"/>
                    <a:pt x="5021" y="1744"/>
                  </a:cubicBezTo>
                  <a:lnTo>
                    <a:pt x="4219" y="1744"/>
                  </a:lnTo>
                  <a:lnTo>
                    <a:pt x="4219" y="367"/>
                  </a:lnTo>
                  <a:cubicBezTo>
                    <a:pt x="4219" y="140"/>
                    <a:pt x="4062" y="1"/>
                    <a:pt x="3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8016600" y="2951375"/>
              <a:ext cx="125100" cy="134250"/>
            </a:xfrm>
            <a:custGeom>
              <a:avLst/>
              <a:gdLst/>
              <a:ahLst/>
              <a:cxnLst/>
              <a:rect l="l" t="t" r="r" b="b"/>
              <a:pathLst>
                <a:path w="5004" h="5370" extrusionOk="0">
                  <a:moveTo>
                    <a:pt x="4289" y="1883"/>
                  </a:moveTo>
                  <a:lnTo>
                    <a:pt x="4289" y="4638"/>
                  </a:lnTo>
                  <a:lnTo>
                    <a:pt x="1517" y="4638"/>
                  </a:lnTo>
                  <a:lnTo>
                    <a:pt x="1517" y="1883"/>
                  </a:lnTo>
                  <a:close/>
                  <a:moveTo>
                    <a:pt x="2912" y="1"/>
                  </a:moveTo>
                  <a:cubicBezTo>
                    <a:pt x="2685" y="1"/>
                    <a:pt x="2546" y="140"/>
                    <a:pt x="2546" y="367"/>
                  </a:cubicBezTo>
                  <a:lnTo>
                    <a:pt x="2546" y="1151"/>
                  </a:lnTo>
                  <a:lnTo>
                    <a:pt x="1169" y="1151"/>
                  </a:lnTo>
                  <a:cubicBezTo>
                    <a:pt x="1012" y="1151"/>
                    <a:pt x="803" y="1308"/>
                    <a:pt x="803" y="1517"/>
                  </a:cubicBezTo>
                  <a:lnTo>
                    <a:pt x="803" y="2895"/>
                  </a:lnTo>
                  <a:lnTo>
                    <a:pt x="367" y="2895"/>
                  </a:lnTo>
                  <a:cubicBezTo>
                    <a:pt x="140" y="2895"/>
                    <a:pt x="1" y="3051"/>
                    <a:pt x="1" y="3261"/>
                  </a:cubicBezTo>
                  <a:cubicBezTo>
                    <a:pt x="1" y="3487"/>
                    <a:pt x="140" y="3627"/>
                    <a:pt x="367" y="3627"/>
                  </a:cubicBezTo>
                  <a:lnTo>
                    <a:pt x="803" y="3627"/>
                  </a:lnTo>
                  <a:lnTo>
                    <a:pt x="803" y="5004"/>
                  </a:lnTo>
                  <a:cubicBezTo>
                    <a:pt x="803" y="5230"/>
                    <a:pt x="1012" y="5370"/>
                    <a:pt x="1169" y="5370"/>
                  </a:cubicBezTo>
                  <a:lnTo>
                    <a:pt x="4655" y="5370"/>
                  </a:lnTo>
                  <a:cubicBezTo>
                    <a:pt x="4864" y="5370"/>
                    <a:pt x="5004" y="5230"/>
                    <a:pt x="5004" y="5004"/>
                  </a:cubicBezTo>
                  <a:lnTo>
                    <a:pt x="5004" y="1517"/>
                  </a:lnTo>
                  <a:cubicBezTo>
                    <a:pt x="5004" y="1308"/>
                    <a:pt x="4864" y="1151"/>
                    <a:pt x="4655" y="1151"/>
                  </a:cubicBezTo>
                  <a:lnTo>
                    <a:pt x="3261" y="1151"/>
                  </a:lnTo>
                  <a:lnTo>
                    <a:pt x="3261" y="367"/>
                  </a:lnTo>
                  <a:cubicBezTo>
                    <a:pt x="3261" y="140"/>
                    <a:pt x="3121" y="1"/>
                    <a:pt x="2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7713300" y="2762250"/>
              <a:ext cx="18325" cy="40125"/>
            </a:xfrm>
            <a:custGeom>
              <a:avLst/>
              <a:gdLst/>
              <a:ahLst/>
              <a:cxnLst/>
              <a:rect l="l" t="t" r="r" b="b"/>
              <a:pathLst>
                <a:path w="733" h="1605" extrusionOk="0">
                  <a:moveTo>
                    <a:pt x="367" y="1"/>
                  </a:moveTo>
                  <a:cubicBezTo>
                    <a:pt x="140" y="1"/>
                    <a:pt x="1" y="158"/>
                    <a:pt x="1" y="367"/>
                  </a:cubicBezTo>
                  <a:lnTo>
                    <a:pt x="1" y="1238"/>
                  </a:lnTo>
                  <a:cubicBezTo>
                    <a:pt x="1" y="1465"/>
                    <a:pt x="140" y="1604"/>
                    <a:pt x="367" y="1604"/>
                  </a:cubicBezTo>
                  <a:cubicBezTo>
                    <a:pt x="576" y="1604"/>
                    <a:pt x="733" y="1465"/>
                    <a:pt x="733" y="1238"/>
                  </a:cubicBezTo>
                  <a:lnTo>
                    <a:pt x="733" y="367"/>
                  </a:lnTo>
                  <a:cubicBezTo>
                    <a:pt x="733" y="158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7713300" y="2887750"/>
              <a:ext cx="18325" cy="40125"/>
            </a:xfrm>
            <a:custGeom>
              <a:avLst/>
              <a:gdLst/>
              <a:ahLst/>
              <a:cxnLst/>
              <a:rect l="l" t="t" r="r" b="b"/>
              <a:pathLst>
                <a:path w="733" h="1605" extrusionOk="0">
                  <a:moveTo>
                    <a:pt x="367" y="1"/>
                  </a:moveTo>
                  <a:cubicBezTo>
                    <a:pt x="140" y="1"/>
                    <a:pt x="1" y="210"/>
                    <a:pt x="1" y="367"/>
                  </a:cubicBezTo>
                  <a:lnTo>
                    <a:pt x="1" y="1239"/>
                  </a:lnTo>
                  <a:cubicBezTo>
                    <a:pt x="1" y="1448"/>
                    <a:pt x="140" y="1605"/>
                    <a:pt x="367" y="1605"/>
                  </a:cubicBezTo>
                  <a:cubicBezTo>
                    <a:pt x="576" y="1605"/>
                    <a:pt x="733" y="1448"/>
                    <a:pt x="733" y="1239"/>
                  </a:cubicBezTo>
                  <a:lnTo>
                    <a:pt x="733" y="367"/>
                  </a:lnTo>
                  <a:cubicBezTo>
                    <a:pt x="733" y="210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7713300" y="2825875"/>
              <a:ext cx="18325" cy="40125"/>
            </a:xfrm>
            <a:custGeom>
              <a:avLst/>
              <a:gdLst/>
              <a:ahLst/>
              <a:cxnLst/>
              <a:rect l="l" t="t" r="r" b="b"/>
              <a:pathLst>
                <a:path w="733" h="1605" extrusionOk="0">
                  <a:moveTo>
                    <a:pt x="367" y="1"/>
                  </a:moveTo>
                  <a:cubicBezTo>
                    <a:pt x="140" y="1"/>
                    <a:pt x="1" y="158"/>
                    <a:pt x="1" y="367"/>
                  </a:cubicBezTo>
                  <a:lnTo>
                    <a:pt x="1" y="1169"/>
                  </a:lnTo>
                  <a:cubicBezTo>
                    <a:pt x="1" y="1378"/>
                    <a:pt x="140" y="1604"/>
                    <a:pt x="367" y="1604"/>
                  </a:cubicBezTo>
                  <a:cubicBezTo>
                    <a:pt x="576" y="1604"/>
                    <a:pt x="733" y="1378"/>
                    <a:pt x="733" y="1169"/>
                  </a:cubicBezTo>
                  <a:lnTo>
                    <a:pt x="733" y="367"/>
                  </a:lnTo>
                  <a:cubicBezTo>
                    <a:pt x="733" y="158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8080225" y="2762250"/>
              <a:ext cx="17900" cy="40125"/>
            </a:xfrm>
            <a:custGeom>
              <a:avLst/>
              <a:gdLst/>
              <a:ahLst/>
              <a:cxnLst/>
              <a:rect l="l" t="t" r="r" b="b"/>
              <a:pathLst>
                <a:path w="716" h="1605" extrusionOk="0">
                  <a:moveTo>
                    <a:pt x="367" y="1"/>
                  </a:moveTo>
                  <a:cubicBezTo>
                    <a:pt x="140" y="1"/>
                    <a:pt x="1" y="158"/>
                    <a:pt x="1" y="367"/>
                  </a:cubicBezTo>
                  <a:lnTo>
                    <a:pt x="1" y="1238"/>
                  </a:lnTo>
                  <a:cubicBezTo>
                    <a:pt x="1" y="1465"/>
                    <a:pt x="140" y="1604"/>
                    <a:pt x="367" y="1604"/>
                  </a:cubicBezTo>
                  <a:cubicBezTo>
                    <a:pt x="576" y="1604"/>
                    <a:pt x="716" y="1465"/>
                    <a:pt x="716" y="1238"/>
                  </a:cubicBezTo>
                  <a:lnTo>
                    <a:pt x="716" y="367"/>
                  </a:lnTo>
                  <a:cubicBezTo>
                    <a:pt x="716" y="158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8080225" y="2825875"/>
              <a:ext cx="17900" cy="40125"/>
            </a:xfrm>
            <a:custGeom>
              <a:avLst/>
              <a:gdLst/>
              <a:ahLst/>
              <a:cxnLst/>
              <a:rect l="l" t="t" r="r" b="b"/>
              <a:pathLst>
                <a:path w="716" h="1605" extrusionOk="0">
                  <a:moveTo>
                    <a:pt x="367" y="1"/>
                  </a:moveTo>
                  <a:cubicBezTo>
                    <a:pt x="140" y="1"/>
                    <a:pt x="1" y="158"/>
                    <a:pt x="1" y="367"/>
                  </a:cubicBezTo>
                  <a:lnTo>
                    <a:pt x="1" y="1169"/>
                  </a:lnTo>
                  <a:cubicBezTo>
                    <a:pt x="1" y="1378"/>
                    <a:pt x="140" y="1604"/>
                    <a:pt x="367" y="1604"/>
                  </a:cubicBezTo>
                  <a:cubicBezTo>
                    <a:pt x="576" y="1604"/>
                    <a:pt x="716" y="1378"/>
                    <a:pt x="716" y="1169"/>
                  </a:cubicBezTo>
                  <a:lnTo>
                    <a:pt x="716" y="367"/>
                  </a:lnTo>
                  <a:cubicBezTo>
                    <a:pt x="716" y="158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8080225" y="2887750"/>
              <a:ext cx="17900" cy="40125"/>
            </a:xfrm>
            <a:custGeom>
              <a:avLst/>
              <a:gdLst/>
              <a:ahLst/>
              <a:cxnLst/>
              <a:rect l="l" t="t" r="r" b="b"/>
              <a:pathLst>
                <a:path w="716" h="1605" extrusionOk="0">
                  <a:moveTo>
                    <a:pt x="367" y="1"/>
                  </a:moveTo>
                  <a:cubicBezTo>
                    <a:pt x="140" y="1"/>
                    <a:pt x="1" y="210"/>
                    <a:pt x="1" y="367"/>
                  </a:cubicBezTo>
                  <a:lnTo>
                    <a:pt x="1" y="1239"/>
                  </a:lnTo>
                  <a:cubicBezTo>
                    <a:pt x="1" y="1448"/>
                    <a:pt x="140" y="1605"/>
                    <a:pt x="367" y="1605"/>
                  </a:cubicBezTo>
                  <a:cubicBezTo>
                    <a:pt x="576" y="1605"/>
                    <a:pt x="716" y="1448"/>
                    <a:pt x="716" y="1239"/>
                  </a:cubicBezTo>
                  <a:lnTo>
                    <a:pt x="716" y="367"/>
                  </a:lnTo>
                  <a:cubicBezTo>
                    <a:pt x="716" y="210"/>
                    <a:pt x="576" y="1"/>
                    <a:pt x="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7669725" y="2951375"/>
              <a:ext cx="134250" cy="134250"/>
            </a:xfrm>
            <a:custGeom>
              <a:avLst/>
              <a:gdLst/>
              <a:ahLst/>
              <a:cxnLst/>
              <a:rect l="l" t="t" r="r" b="b"/>
              <a:pathLst>
                <a:path w="5370" h="5370" extrusionOk="0">
                  <a:moveTo>
                    <a:pt x="3487" y="1883"/>
                  </a:moveTo>
                  <a:lnTo>
                    <a:pt x="3487" y="4638"/>
                  </a:lnTo>
                  <a:lnTo>
                    <a:pt x="733" y="4638"/>
                  </a:lnTo>
                  <a:lnTo>
                    <a:pt x="733" y="1883"/>
                  </a:lnTo>
                  <a:close/>
                  <a:moveTo>
                    <a:pt x="2110" y="1"/>
                  </a:moveTo>
                  <a:cubicBezTo>
                    <a:pt x="1883" y="1"/>
                    <a:pt x="1744" y="140"/>
                    <a:pt x="1744" y="367"/>
                  </a:cubicBezTo>
                  <a:lnTo>
                    <a:pt x="1744" y="1151"/>
                  </a:lnTo>
                  <a:lnTo>
                    <a:pt x="367" y="1151"/>
                  </a:lnTo>
                  <a:cubicBezTo>
                    <a:pt x="140" y="1151"/>
                    <a:pt x="1" y="1308"/>
                    <a:pt x="1" y="1517"/>
                  </a:cubicBezTo>
                  <a:lnTo>
                    <a:pt x="1" y="5004"/>
                  </a:lnTo>
                  <a:cubicBezTo>
                    <a:pt x="1" y="5230"/>
                    <a:pt x="140" y="5370"/>
                    <a:pt x="367" y="5370"/>
                  </a:cubicBezTo>
                  <a:lnTo>
                    <a:pt x="3853" y="5370"/>
                  </a:lnTo>
                  <a:cubicBezTo>
                    <a:pt x="4062" y="5370"/>
                    <a:pt x="4219" y="5230"/>
                    <a:pt x="4219" y="5004"/>
                  </a:cubicBezTo>
                  <a:lnTo>
                    <a:pt x="4219" y="3627"/>
                  </a:lnTo>
                  <a:lnTo>
                    <a:pt x="5021" y="3627"/>
                  </a:lnTo>
                  <a:cubicBezTo>
                    <a:pt x="5230" y="3627"/>
                    <a:pt x="5370" y="3487"/>
                    <a:pt x="5370" y="3261"/>
                  </a:cubicBezTo>
                  <a:cubicBezTo>
                    <a:pt x="5370" y="3051"/>
                    <a:pt x="5230" y="2895"/>
                    <a:pt x="5021" y="2895"/>
                  </a:cubicBezTo>
                  <a:lnTo>
                    <a:pt x="4219" y="2895"/>
                  </a:lnTo>
                  <a:lnTo>
                    <a:pt x="4219" y="1517"/>
                  </a:lnTo>
                  <a:cubicBezTo>
                    <a:pt x="4219" y="1308"/>
                    <a:pt x="4062" y="1151"/>
                    <a:pt x="3853" y="1151"/>
                  </a:cubicBezTo>
                  <a:lnTo>
                    <a:pt x="2476" y="1151"/>
                  </a:lnTo>
                  <a:lnTo>
                    <a:pt x="2476" y="367"/>
                  </a:lnTo>
                  <a:cubicBezTo>
                    <a:pt x="2476" y="140"/>
                    <a:pt x="2319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7827925" y="3023725"/>
              <a:ext cx="39675" cy="18325"/>
            </a:xfrm>
            <a:custGeom>
              <a:avLst/>
              <a:gdLst/>
              <a:ahLst/>
              <a:cxnLst/>
              <a:rect l="l" t="t" r="r" b="b"/>
              <a:pathLst>
                <a:path w="1587" h="733" extrusionOk="0">
                  <a:moveTo>
                    <a:pt x="349" y="1"/>
                  </a:moveTo>
                  <a:cubicBezTo>
                    <a:pt x="140" y="1"/>
                    <a:pt x="0" y="157"/>
                    <a:pt x="0" y="367"/>
                  </a:cubicBezTo>
                  <a:cubicBezTo>
                    <a:pt x="0" y="593"/>
                    <a:pt x="140" y="733"/>
                    <a:pt x="349" y="733"/>
                  </a:cubicBezTo>
                  <a:lnTo>
                    <a:pt x="1220" y="733"/>
                  </a:lnTo>
                  <a:cubicBezTo>
                    <a:pt x="1377" y="733"/>
                    <a:pt x="1586" y="593"/>
                    <a:pt x="1586" y="367"/>
                  </a:cubicBezTo>
                  <a:cubicBezTo>
                    <a:pt x="1586" y="157"/>
                    <a:pt x="1377" y="1"/>
                    <a:pt x="1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7952975" y="3023725"/>
              <a:ext cx="40125" cy="18325"/>
            </a:xfrm>
            <a:custGeom>
              <a:avLst/>
              <a:gdLst/>
              <a:ahLst/>
              <a:cxnLst/>
              <a:rect l="l" t="t" r="r" b="b"/>
              <a:pathLst>
                <a:path w="1605" h="733" extrusionOk="0">
                  <a:moveTo>
                    <a:pt x="367" y="1"/>
                  </a:moveTo>
                  <a:cubicBezTo>
                    <a:pt x="140" y="1"/>
                    <a:pt x="1" y="157"/>
                    <a:pt x="1" y="367"/>
                  </a:cubicBezTo>
                  <a:cubicBezTo>
                    <a:pt x="1" y="593"/>
                    <a:pt x="140" y="733"/>
                    <a:pt x="367" y="733"/>
                  </a:cubicBezTo>
                  <a:lnTo>
                    <a:pt x="1239" y="733"/>
                  </a:lnTo>
                  <a:cubicBezTo>
                    <a:pt x="1448" y="733"/>
                    <a:pt x="1605" y="593"/>
                    <a:pt x="1605" y="367"/>
                  </a:cubicBezTo>
                  <a:cubicBezTo>
                    <a:pt x="1605" y="157"/>
                    <a:pt x="1448" y="1"/>
                    <a:pt x="1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7889375" y="3023725"/>
              <a:ext cx="40100" cy="18325"/>
            </a:xfrm>
            <a:custGeom>
              <a:avLst/>
              <a:gdLst/>
              <a:ahLst/>
              <a:cxnLst/>
              <a:rect l="l" t="t" r="r" b="b"/>
              <a:pathLst>
                <a:path w="1604" h="733" extrusionOk="0">
                  <a:moveTo>
                    <a:pt x="366" y="1"/>
                  </a:moveTo>
                  <a:cubicBezTo>
                    <a:pt x="227" y="1"/>
                    <a:pt x="0" y="157"/>
                    <a:pt x="0" y="367"/>
                  </a:cubicBezTo>
                  <a:cubicBezTo>
                    <a:pt x="0" y="593"/>
                    <a:pt x="227" y="733"/>
                    <a:pt x="366" y="733"/>
                  </a:cubicBezTo>
                  <a:lnTo>
                    <a:pt x="1238" y="733"/>
                  </a:lnTo>
                  <a:cubicBezTo>
                    <a:pt x="1464" y="733"/>
                    <a:pt x="1604" y="593"/>
                    <a:pt x="1604" y="367"/>
                  </a:cubicBezTo>
                  <a:cubicBezTo>
                    <a:pt x="1604" y="157"/>
                    <a:pt x="1464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7889375" y="2657225"/>
              <a:ext cx="40100" cy="17900"/>
            </a:xfrm>
            <a:custGeom>
              <a:avLst/>
              <a:gdLst/>
              <a:ahLst/>
              <a:cxnLst/>
              <a:rect l="l" t="t" r="r" b="b"/>
              <a:pathLst>
                <a:path w="1604" h="716" extrusionOk="0">
                  <a:moveTo>
                    <a:pt x="366" y="1"/>
                  </a:moveTo>
                  <a:cubicBezTo>
                    <a:pt x="227" y="1"/>
                    <a:pt x="0" y="140"/>
                    <a:pt x="0" y="367"/>
                  </a:cubicBezTo>
                  <a:cubicBezTo>
                    <a:pt x="0" y="506"/>
                    <a:pt x="227" y="716"/>
                    <a:pt x="366" y="716"/>
                  </a:cubicBezTo>
                  <a:lnTo>
                    <a:pt x="1238" y="716"/>
                  </a:lnTo>
                  <a:cubicBezTo>
                    <a:pt x="1464" y="716"/>
                    <a:pt x="1604" y="506"/>
                    <a:pt x="1604" y="367"/>
                  </a:cubicBezTo>
                  <a:cubicBezTo>
                    <a:pt x="1604" y="140"/>
                    <a:pt x="1464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7952975" y="2657225"/>
              <a:ext cx="40125" cy="17900"/>
            </a:xfrm>
            <a:custGeom>
              <a:avLst/>
              <a:gdLst/>
              <a:ahLst/>
              <a:cxnLst/>
              <a:rect l="l" t="t" r="r" b="b"/>
              <a:pathLst>
                <a:path w="1605" h="716" extrusionOk="0">
                  <a:moveTo>
                    <a:pt x="367" y="1"/>
                  </a:moveTo>
                  <a:cubicBezTo>
                    <a:pt x="140" y="1"/>
                    <a:pt x="1" y="140"/>
                    <a:pt x="1" y="367"/>
                  </a:cubicBezTo>
                  <a:cubicBezTo>
                    <a:pt x="1" y="506"/>
                    <a:pt x="140" y="716"/>
                    <a:pt x="367" y="716"/>
                  </a:cubicBezTo>
                  <a:lnTo>
                    <a:pt x="1239" y="716"/>
                  </a:lnTo>
                  <a:cubicBezTo>
                    <a:pt x="1448" y="716"/>
                    <a:pt x="1605" y="506"/>
                    <a:pt x="1605" y="367"/>
                  </a:cubicBezTo>
                  <a:cubicBezTo>
                    <a:pt x="1605" y="140"/>
                    <a:pt x="1448" y="1"/>
                    <a:pt x="1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7827925" y="2657225"/>
              <a:ext cx="39675" cy="17900"/>
            </a:xfrm>
            <a:custGeom>
              <a:avLst/>
              <a:gdLst/>
              <a:ahLst/>
              <a:cxnLst/>
              <a:rect l="l" t="t" r="r" b="b"/>
              <a:pathLst>
                <a:path w="1587" h="716" extrusionOk="0">
                  <a:moveTo>
                    <a:pt x="349" y="1"/>
                  </a:moveTo>
                  <a:cubicBezTo>
                    <a:pt x="140" y="1"/>
                    <a:pt x="0" y="140"/>
                    <a:pt x="0" y="367"/>
                  </a:cubicBezTo>
                  <a:cubicBezTo>
                    <a:pt x="0" y="506"/>
                    <a:pt x="140" y="716"/>
                    <a:pt x="349" y="716"/>
                  </a:cubicBezTo>
                  <a:lnTo>
                    <a:pt x="1220" y="716"/>
                  </a:lnTo>
                  <a:cubicBezTo>
                    <a:pt x="1377" y="716"/>
                    <a:pt x="1586" y="506"/>
                    <a:pt x="1586" y="367"/>
                  </a:cubicBezTo>
                  <a:cubicBezTo>
                    <a:pt x="1586" y="140"/>
                    <a:pt x="1377" y="1"/>
                    <a:pt x="1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7896775" y="2922200"/>
              <a:ext cx="18325" cy="18325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0"/>
                  </a:moveTo>
                  <a:cubicBezTo>
                    <a:pt x="140" y="0"/>
                    <a:pt x="0" y="139"/>
                    <a:pt x="0" y="366"/>
                  </a:cubicBezTo>
                  <a:cubicBezTo>
                    <a:pt x="0" y="575"/>
                    <a:pt x="140" y="732"/>
                    <a:pt x="366" y="732"/>
                  </a:cubicBezTo>
                  <a:cubicBezTo>
                    <a:pt x="576" y="732"/>
                    <a:pt x="732" y="575"/>
                    <a:pt x="732" y="366"/>
                  </a:cubicBezTo>
                  <a:cubicBezTo>
                    <a:pt x="732" y="139"/>
                    <a:pt x="576" y="0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7755150" y="2699075"/>
              <a:ext cx="301575" cy="286750"/>
            </a:xfrm>
            <a:custGeom>
              <a:avLst/>
              <a:gdLst/>
              <a:ahLst/>
              <a:cxnLst/>
              <a:rect l="l" t="t" r="r" b="b"/>
              <a:pathLst>
                <a:path w="12063" h="11470" extrusionOk="0">
                  <a:moveTo>
                    <a:pt x="6031" y="0"/>
                  </a:moveTo>
                  <a:cubicBezTo>
                    <a:pt x="5875" y="0"/>
                    <a:pt x="5735" y="140"/>
                    <a:pt x="5665" y="209"/>
                  </a:cubicBezTo>
                  <a:lnTo>
                    <a:pt x="4062" y="3556"/>
                  </a:lnTo>
                  <a:lnTo>
                    <a:pt x="366" y="4131"/>
                  </a:lnTo>
                  <a:cubicBezTo>
                    <a:pt x="209" y="4131"/>
                    <a:pt x="70" y="4201"/>
                    <a:pt x="70" y="4358"/>
                  </a:cubicBezTo>
                  <a:cubicBezTo>
                    <a:pt x="0" y="4498"/>
                    <a:pt x="70" y="4637"/>
                    <a:pt x="140" y="4794"/>
                  </a:cubicBezTo>
                  <a:lnTo>
                    <a:pt x="2824" y="7321"/>
                  </a:lnTo>
                  <a:lnTo>
                    <a:pt x="2179" y="11034"/>
                  </a:lnTo>
                  <a:cubicBezTo>
                    <a:pt x="2179" y="11174"/>
                    <a:pt x="2249" y="11331"/>
                    <a:pt x="2319" y="11400"/>
                  </a:cubicBezTo>
                  <a:cubicBezTo>
                    <a:pt x="2388" y="11470"/>
                    <a:pt x="2475" y="11470"/>
                    <a:pt x="2545" y="11470"/>
                  </a:cubicBezTo>
                  <a:lnTo>
                    <a:pt x="2754" y="11470"/>
                  </a:lnTo>
                  <a:lnTo>
                    <a:pt x="4724" y="10372"/>
                  </a:lnTo>
                  <a:cubicBezTo>
                    <a:pt x="4933" y="10302"/>
                    <a:pt x="5003" y="10093"/>
                    <a:pt x="4933" y="9866"/>
                  </a:cubicBezTo>
                  <a:cubicBezTo>
                    <a:pt x="4864" y="9727"/>
                    <a:pt x="4724" y="9657"/>
                    <a:pt x="4567" y="9657"/>
                  </a:cubicBezTo>
                  <a:cubicBezTo>
                    <a:pt x="4497" y="9657"/>
                    <a:pt x="4428" y="9727"/>
                    <a:pt x="4428" y="9727"/>
                  </a:cubicBezTo>
                  <a:lnTo>
                    <a:pt x="3051" y="10459"/>
                  </a:lnTo>
                  <a:lnTo>
                    <a:pt x="3556" y="7321"/>
                  </a:lnTo>
                  <a:cubicBezTo>
                    <a:pt x="3626" y="7182"/>
                    <a:pt x="3556" y="7042"/>
                    <a:pt x="3486" y="6973"/>
                  </a:cubicBezTo>
                  <a:lnTo>
                    <a:pt x="1238" y="4707"/>
                  </a:lnTo>
                  <a:lnTo>
                    <a:pt x="4358" y="4271"/>
                  </a:lnTo>
                  <a:cubicBezTo>
                    <a:pt x="4497" y="4271"/>
                    <a:pt x="4567" y="4201"/>
                    <a:pt x="4654" y="4062"/>
                  </a:cubicBezTo>
                  <a:lnTo>
                    <a:pt x="6031" y="1220"/>
                  </a:lnTo>
                  <a:lnTo>
                    <a:pt x="7408" y="4062"/>
                  </a:lnTo>
                  <a:cubicBezTo>
                    <a:pt x="7478" y="4201"/>
                    <a:pt x="7618" y="4271"/>
                    <a:pt x="7705" y="4271"/>
                  </a:cubicBezTo>
                  <a:lnTo>
                    <a:pt x="10825" y="4707"/>
                  </a:lnTo>
                  <a:lnTo>
                    <a:pt x="8576" y="6973"/>
                  </a:lnTo>
                  <a:cubicBezTo>
                    <a:pt x="8489" y="7042"/>
                    <a:pt x="8419" y="7182"/>
                    <a:pt x="8489" y="7321"/>
                  </a:cubicBezTo>
                  <a:lnTo>
                    <a:pt x="9012" y="10459"/>
                  </a:lnTo>
                  <a:lnTo>
                    <a:pt x="7705" y="9727"/>
                  </a:lnTo>
                  <a:lnTo>
                    <a:pt x="7548" y="9727"/>
                  </a:lnTo>
                  <a:cubicBezTo>
                    <a:pt x="7408" y="9727"/>
                    <a:pt x="7269" y="9797"/>
                    <a:pt x="7182" y="9866"/>
                  </a:cubicBezTo>
                  <a:cubicBezTo>
                    <a:pt x="7112" y="10093"/>
                    <a:pt x="7182" y="10302"/>
                    <a:pt x="7339" y="10372"/>
                  </a:cubicBezTo>
                  <a:lnTo>
                    <a:pt x="9291" y="11470"/>
                  </a:lnTo>
                  <a:lnTo>
                    <a:pt x="9518" y="11470"/>
                  </a:lnTo>
                  <a:cubicBezTo>
                    <a:pt x="9587" y="11470"/>
                    <a:pt x="9657" y="11470"/>
                    <a:pt x="9727" y="11400"/>
                  </a:cubicBezTo>
                  <a:cubicBezTo>
                    <a:pt x="9797" y="11331"/>
                    <a:pt x="9884" y="11174"/>
                    <a:pt x="9884" y="11034"/>
                  </a:cubicBezTo>
                  <a:lnTo>
                    <a:pt x="9221" y="7321"/>
                  </a:lnTo>
                  <a:lnTo>
                    <a:pt x="11906" y="4794"/>
                  </a:lnTo>
                  <a:cubicBezTo>
                    <a:pt x="11975" y="4637"/>
                    <a:pt x="12063" y="4498"/>
                    <a:pt x="11975" y="4358"/>
                  </a:cubicBezTo>
                  <a:cubicBezTo>
                    <a:pt x="11975" y="4201"/>
                    <a:pt x="11836" y="4131"/>
                    <a:pt x="11697" y="4131"/>
                  </a:cubicBezTo>
                  <a:lnTo>
                    <a:pt x="7984" y="3556"/>
                  </a:lnTo>
                  <a:lnTo>
                    <a:pt x="6397" y="209"/>
                  </a:lnTo>
                  <a:cubicBezTo>
                    <a:pt x="6310" y="140"/>
                    <a:pt x="6171" y="0"/>
                    <a:pt x="60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24"/>
          <p:cNvSpPr txBox="1">
            <a:spLocks noGrp="1"/>
          </p:cNvSpPr>
          <p:nvPr>
            <p:ph type="subTitle" idx="4294967295"/>
          </p:nvPr>
        </p:nvSpPr>
        <p:spPr>
          <a:xfrm>
            <a:off x="5450163" y="1472953"/>
            <a:ext cx="17853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STAGE 01</a:t>
            </a:r>
            <a:endParaRPr sz="1800" b="0" i="0" u="none" strike="noStrike" cap="none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6" name="Google Shape;526;p24"/>
          <p:cNvSpPr txBox="1">
            <a:spLocks noGrp="1"/>
          </p:cNvSpPr>
          <p:nvPr>
            <p:ph type="subTitle" idx="4294967295"/>
          </p:nvPr>
        </p:nvSpPr>
        <p:spPr>
          <a:xfrm>
            <a:off x="2091869" y="2133551"/>
            <a:ext cx="16146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STAGE 02</a:t>
            </a:r>
            <a:endParaRPr sz="1800" b="0" i="0" u="none" strike="noStrike" cap="none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7" name="Google Shape;527;p24"/>
          <p:cNvSpPr txBox="1">
            <a:spLocks noGrp="1"/>
          </p:cNvSpPr>
          <p:nvPr>
            <p:ph type="subTitle" idx="4294967295"/>
          </p:nvPr>
        </p:nvSpPr>
        <p:spPr>
          <a:xfrm>
            <a:off x="5450163" y="2794148"/>
            <a:ext cx="17853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STAGE 03</a:t>
            </a:r>
            <a:endParaRPr sz="1800" b="0" i="0" u="none" strike="noStrike" cap="none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8" name="Google Shape;528;p24"/>
          <p:cNvSpPr txBox="1">
            <a:spLocks noGrp="1"/>
          </p:cNvSpPr>
          <p:nvPr>
            <p:ph type="subTitle" idx="4294967295"/>
          </p:nvPr>
        </p:nvSpPr>
        <p:spPr>
          <a:xfrm>
            <a:off x="5450163" y="4115343"/>
            <a:ext cx="17853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STAGE 05</a:t>
            </a:r>
            <a:endParaRPr sz="1800" b="0" i="0" u="none" strike="noStrike" cap="none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9" name="Google Shape;529;p24"/>
          <p:cNvSpPr txBox="1">
            <a:spLocks noGrp="1"/>
          </p:cNvSpPr>
          <p:nvPr>
            <p:ph type="subTitle" idx="4294967295"/>
          </p:nvPr>
        </p:nvSpPr>
        <p:spPr>
          <a:xfrm>
            <a:off x="2091869" y="3454746"/>
            <a:ext cx="16146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rPr>
              <a:t>STAGE 04</a:t>
            </a:r>
            <a:endParaRPr sz="1800" b="0" i="0" u="none" strike="noStrike" cap="none">
              <a:solidFill>
                <a:schemeClr val="accent4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5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1993359" y="233465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5"/>
          <p:cNvPicPr preferRelativeResize="0"/>
          <p:nvPr/>
        </p:nvPicPr>
        <p:blipFill rotWithShape="1">
          <a:blip r:embed="rId3">
            <a:alphaModFix/>
          </a:blip>
          <a:srcRect l="46576" t="6693" r="44095" b="81709"/>
          <a:stretch/>
        </p:blipFill>
        <p:spPr>
          <a:xfrm rot="10800000" flipH="1">
            <a:off x="6470785" y="754226"/>
            <a:ext cx="40822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5"/>
          <p:cNvSpPr txBox="1">
            <a:spLocks noGrp="1"/>
          </p:cNvSpPr>
          <p:nvPr>
            <p:ph type="ctrTitle"/>
          </p:nvPr>
        </p:nvSpPr>
        <p:spPr>
          <a:xfrm>
            <a:off x="1410600" y="339742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Convergence</a:t>
            </a:r>
            <a:r>
              <a:rPr lang="en-US" sz="2400">
                <a:solidFill>
                  <a:schemeClr val="lt1"/>
                </a:solidFill>
              </a:rPr>
              <a:t> &amp;</a:t>
            </a:r>
            <a:r>
              <a:rPr lang="en-US" sz="2400">
                <a:solidFill>
                  <a:schemeClr val="dk2"/>
                </a:solidFill>
              </a:rPr>
              <a:t> model accuracy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37" name="Google Shape;537;p25"/>
          <p:cNvSpPr txBox="1">
            <a:spLocks noGrp="1"/>
          </p:cNvSpPr>
          <p:nvPr>
            <p:ph type="subTitle" idx="1"/>
          </p:nvPr>
        </p:nvSpPr>
        <p:spPr>
          <a:xfrm flipH="1">
            <a:off x="482370" y="1656857"/>
            <a:ext cx="6694284" cy="67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en-US"/>
              <a:t>During the training process, the loss value is calculated for each iteration or epoch. These loss values is plotted over time to visualize the progress of the optimization process</a:t>
            </a:r>
            <a:endParaRPr/>
          </a:p>
        </p:txBody>
      </p:sp>
      <p:sp>
        <p:nvSpPr>
          <p:cNvPr id="538" name="Google Shape;538;p25"/>
          <p:cNvSpPr txBox="1"/>
          <p:nvPr/>
        </p:nvSpPr>
        <p:spPr>
          <a:xfrm flipH="1">
            <a:off x="482369" y="3006436"/>
            <a:ext cx="4616104" cy="140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Upon completing the training process with the previous neural network architecture, we achieved an accuracy of around 92.94%. </a:t>
            </a:r>
            <a:endParaRPr sz="1600" b="0" i="0" u="none" strike="noStrike" cap="none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</a:pPr>
            <a:endParaRPr sz="1600" b="0" i="0" u="none" strike="noStrike" cap="none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This accuracy level is comparable to the accuracy achieved by the model constructed using the Naïve Bayes classifier.</a:t>
            </a:r>
            <a:endParaRPr/>
          </a:p>
        </p:txBody>
      </p:sp>
      <p:pic>
        <p:nvPicPr>
          <p:cNvPr id="539" name="Google Shape;539;p25" descr="download (1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4876" y="2161221"/>
            <a:ext cx="2843176" cy="2724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 txBox="1">
            <a:spLocks noGrp="1"/>
          </p:cNvSpPr>
          <p:nvPr>
            <p:ph type="subTitle" idx="1"/>
          </p:nvPr>
        </p:nvSpPr>
        <p:spPr>
          <a:xfrm>
            <a:off x="3241847" y="2811289"/>
            <a:ext cx="2660305" cy="43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Do you have any questions ? </a:t>
            </a:r>
            <a:endParaRPr/>
          </a:p>
        </p:txBody>
      </p:sp>
      <p:sp>
        <p:nvSpPr>
          <p:cNvPr id="545" name="Google Shape;545;p26"/>
          <p:cNvSpPr txBox="1">
            <a:spLocks noGrp="1"/>
          </p:cNvSpPr>
          <p:nvPr>
            <p:ph type="ctrTitle"/>
          </p:nvPr>
        </p:nvSpPr>
        <p:spPr>
          <a:xfrm>
            <a:off x="1410600" y="1384750"/>
            <a:ext cx="63228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9600">
                <a:solidFill>
                  <a:schemeClr val="dk2"/>
                </a:solidFill>
              </a:rPr>
              <a:t>THANKS</a:t>
            </a:r>
            <a:endParaRPr sz="9600">
              <a:solidFill>
                <a:schemeClr val="dk2"/>
              </a:solidFill>
            </a:endParaRPr>
          </a:p>
        </p:txBody>
      </p:sp>
      <p:pic>
        <p:nvPicPr>
          <p:cNvPr id="546" name="Google Shape;546;p26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2078709" y="110923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2365911" y="2230927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6"/>
          <p:cNvPicPr preferRelativeResize="0"/>
          <p:nvPr/>
        </p:nvPicPr>
        <p:blipFill rotWithShape="1">
          <a:blip r:embed="rId3">
            <a:alphaModFix/>
          </a:blip>
          <a:srcRect l="46576" t="6693" r="44095" b="81709"/>
          <a:stretch/>
        </p:blipFill>
        <p:spPr>
          <a:xfrm rot="10800000" flipH="1">
            <a:off x="6526204" y="2023587"/>
            <a:ext cx="40822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428" y="2531061"/>
            <a:ext cx="2435983" cy="243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27"/>
          <p:cNvPicPr preferRelativeResize="0"/>
          <p:nvPr/>
        </p:nvPicPr>
        <p:blipFill rotWithShape="1">
          <a:blip r:embed="rId3">
            <a:alphaModFix/>
          </a:blip>
          <a:srcRect l="42778" t="6693" r="44094" b="81709"/>
          <a:stretch/>
        </p:blipFill>
        <p:spPr>
          <a:xfrm rot="10800000" flipH="1">
            <a:off x="400086" y="525989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7"/>
          <p:cNvPicPr preferRelativeResize="0"/>
          <p:nvPr/>
        </p:nvPicPr>
        <p:blipFill rotWithShape="1">
          <a:blip r:embed="rId3">
            <a:alphaModFix/>
          </a:blip>
          <a:srcRect l="46576" t="6693" r="44095" b="81709"/>
          <a:stretch/>
        </p:blipFill>
        <p:spPr>
          <a:xfrm rot="10800000" flipH="1">
            <a:off x="2713694" y="816415"/>
            <a:ext cx="40822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7"/>
          <p:cNvSpPr txBox="1">
            <a:spLocks noGrp="1"/>
          </p:cNvSpPr>
          <p:nvPr>
            <p:ph type="ctrTitle"/>
          </p:nvPr>
        </p:nvSpPr>
        <p:spPr>
          <a:xfrm>
            <a:off x="843989" y="525989"/>
            <a:ext cx="20738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REFERENCES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57" name="Google Shape;557;p27"/>
          <p:cNvSpPr txBox="1">
            <a:spLocks noGrp="1"/>
          </p:cNvSpPr>
          <p:nvPr>
            <p:ph type="subTitle" idx="1"/>
          </p:nvPr>
        </p:nvSpPr>
        <p:spPr>
          <a:xfrm flipH="1">
            <a:off x="482370" y="1104569"/>
            <a:ext cx="6694284" cy="36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90"/>
              <a:buNone/>
            </a:pPr>
            <a:r>
              <a:rPr lang="en-US" sz="1400"/>
              <a:t>[1] "Python for Data Analysis" by Wes McKinney - Second Edition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90"/>
              <a:buNone/>
            </a:pPr>
            <a:r>
              <a:rPr lang="en-US" sz="1400">
                <a:solidFill>
                  <a:schemeClr val="dk2"/>
                </a:solidFill>
              </a:rPr>
              <a:t>[2] "Exploratory Data Analysis" by John W. Tukey - Reprint Edition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90"/>
              <a:buNone/>
            </a:pPr>
            <a:r>
              <a:rPr lang="en-US" sz="1400"/>
              <a:t>[3] "Practical Statistics for Data Scientists" by Peter Bruce, Andrew Bruce </a:t>
            </a:r>
            <a:endParaRPr sz="1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90"/>
              <a:buNone/>
            </a:pPr>
            <a:r>
              <a:rPr lang="en-US" sz="1400">
                <a:solidFill>
                  <a:schemeClr val="dk2"/>
                </a:solidFill>
              </a:rPr>
              <a:t>[4] scribbr: How to Find Outliers [https://www.scribbr.com/statistics/outliers/]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90"/>
              <a:buNone/>
            </a:pPr>
            <a:r>
              <a:rPr lang="en-US" sz="1400"/>
              <a:t>[5] Shapiro, S.S. &amp; Wilk, M.B. (1965), an analysis of variance for normality (complete samples). Biometrika, Vol. 52, No. 3/4.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90"/>
              <a:buNone/>
            </a:pPr>
            <a:r>
              <a:rPr lang="en-US" sz="1400">
                <a:solidFill>
                  <a:schemeClr val="dk2"/>
                </a:solidFill>
              </a:rPr>
              <a:t>[6] Royston, J. P. (1992) Approximating the Shapiro-Wilk W-test for non-normality, Statistics and Computing, vol. 2.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90"/>
              <a:buNone/>
            </a:pPr>
            <a:r>
              <a:rPr lang="en-US" sz="1400"/>
              <a:t>[7] "Pattern Classification" by Richard O. Duda, Peter E. Hart, and David G. Stork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90"/>
              <a:buNone/>
            </a:pPr>
            <a:r>
              <a:rPr lang="en-US" sz="1400">
                <a:solidFill>
                  <a:schemeClr val="dk2"/>
                </a:solidFill>
              </a:rPr>
              <a:t>[8] "Deep Learning with Python" by François Cholle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>
            <a:spLocks noGrp="1"/>
          </p:cNvSpPr>
          <p:nvPr>
            <p:ph type="subTitle" idx="1"/>
          </p:nvPr>
        </p:nvSpPr>
        <p:spPr>
          <a:xfrm>
            <a:off x="746414" y="1287288"/>
            <a:ext cx="3098222" cy="1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This presentation aims at exploring and cleaning data as part of a comprehensive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analysis  of  two  popular  machine  learning  algorithms,  the  Naive  Bayes  (NB)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classifier, and Neural Network, for binary classification tasks.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3">
            <a:alphaModFix/>
          </a:blip>
          <a:srcRect l="7990" t="13196" r="7990" b="22991"/>
          <a:stretch/>
        </p:blipFill>
        <p:spPr>
          <a:xfrm>
            <a:off x="4572000" y="-36533"/>
            <a:ext cx="4572002" cy="520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"/>
          <p:cNvSpPr/>
          <p:nvPr/>
        </p:nvSpPr>
        <p:spPr>
          <a:xfrm>
            <a:off x="8797200" y="76200"/>
            <a:ext cx="270600" cy="270600"/>
          </a:xfrm>
          <a:prstGeom prst="mathPlus">
            <a:avLst>
              <a:gd name="adj1" fmla="val 658"/>
            </a:avLst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8797200" y="4796700"/>
            <a:ext cx="270600" cy="270600"/>
          </a:xfrm>
          <a:prstGeom prst="mathPlus">
            <a:avLst>
              <a:gd name="adj1" fmla="val 658"/>
            </a:avLst>
          </a:prstGeom>
          <a:solidFill>
            <a:schemeClr val="dk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"/>
          <p:cNvPicPr preferRelativeResize="0"/>
          <p:nvPr/>
        </p:nvPicPr>
        <p:blipFill rotWithShape="1">
          <a:blip r:embed="rId3">
            <a:alphaModFix/>
          </a:blip>
          <a:srcRect l="5656" t="4926" r="5666" b="16997"/>
          <a:stretch/>
        </p:blipFill>
        <p:spPr>
          <a:xfrm>
            <a:off x="4653500" y="1172200"/>
            <a:ext cx="3985776" cy="35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"/>
          <p:cNvSpPr txBox="1">
            <a:spLocks noGrp="1"/>
          </p:cNvSpPr>
          <p:nvPr>
            <p:ph type="title"/>
          </p:nvPr>
        </p:nvSpPr>
        <p:spPr>
          <a:xfrm>
            <a:off x="720000" y="2678284"/>
            <a:ext cx="44946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solidFill>
                  <a:schemeClr val="lt1"/>
                </a:solidFill>
              </a:rPr>
              <a:t>DATA 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EXPLORATOIN 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accent4"/>
                </a:solidFill>
              </a:rPr>
              <a:t>&amp; CLEANING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18" name="Google Shape;218;p5"/>
          <p:cNvSpPr txBox="1">
            <a:spLocks noGrp="1"/>
          </p:cNvSpPr>
          <p:nvPr>
            <p:ph type="title" idx="2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19" name="Google Shape;219;p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5"/>
          <p:cNvPicPr preferRelativeResize="0"/>
          <p:nvPr/>
        </p:nvPicPr>
        <p:blipFill rotWithShape="1">
          <a:blip r:embed="rId4">
            <a:alphaModFix/>
          </a:blip>
          <a:srcRect l="42778" t="6693" r="44094" b="81709"/>
          <a:stretch/>
        </p:blipFill>
        <p:spPr>
          <a:xfrm rot="10800000" flipH="1">
            <a:off x="5048138" y="11722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4">
            <a:alphaModFix/>
          </a:blip>
          <a:srcRect l="50633" t="9751" r="43730" b="81493"/>
          <a:stretch/>
        </p:blipFill>
        <p:spPr>
          <a:xfrm rot="10800000" flipH="1">
            <a:off x="4793363" y="3751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 rotWithShape="1">
          <a:blip r:embed="rId4">
            <a:alphaModFix/>
          </a:blip>
          <a:srcRect l="46778" t="6693" r="44093" b="81709"/>
          <a:stretch/>
        </p:blipFill>
        <p:spPr>
          <a:xfrm rot="10800000" flipH="1">
            <a:off x="8113346" y="15464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">
            <a:hlinkClick r:id="rId5" action="ppaction://hlinksldjump"/>
          </p:cNvPr>
          <p:cNvSpPr/>
          <p:nvPr/>
        </p:nvSpPr>
        <p:spPr>
          <a:xfrm>
            <a:off x="6902681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3"/>
                </a:solidFill>
              </a:rPr>
              <a:t>Importing &amp; </a:t>
            </a:r>
            <a:r>
              <a:rPr lang="en-US" dirty="0">
                <a:solidFill>
                  <a:schemeClr val="accent4"/>
                </a:solidFill>
              </a:rPr>
              <a:t>cleaning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30" name="Google Shape;230;p6"/>
          <p:cNvSpPr txBox="1">
            <a:spLocks noGrp="1"/>
          </p:cNvSpPr>
          <p:nvPr>
            <p:ph type="subTitle" idx="4294967295"/>
          </p:nvPr>
        </p:nvSpPr>
        <p:spPr>
          <a:xfrm>
            <a:off x="719122" y="1193193"/>
            <a:ext cx="3188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naheim"/>
              <a:buNone/>
            </a:pPr>
            <a:r>
              <a:rPr lang="en-US" sz="1600" b="0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Data being stored in form of csv file. So, Using the “Pandas” library to import it as a DataFrame.  </a:t>
            </a:r>
            <a:endParaRPr sz="1600" b="0" i="0" u="none" strike="noStrike" cap="none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1" name="Google Shape;231;p6"/>
          <p:cNvSpPr txBox="1">
            <a:spLocks noGrp="1"/>
          </p:cNvSpPr>
          <p:nvPr>
            <p:ph type="body" idx="4294967295"/>
          </p:nvPr>
        </p:nvSpPr>
        <p:spPr>
          <a:xfrm>
            <a:off x="719122" y="2552691"/>
            <a:ext cx="3188100" cy="2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chemeClr val="accent3"/>
                </a:solidFill>
              </a:rPr>
              <a:t>Applying pd.read_csv(“path”)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chemeClr val="accent3"/>
                </a:solidFill>
              </a:rPr>
              <a:t>The path is obtained from either the website (preloaded) or from the device we working on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chemeClr val="accent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chemeClr val="accent3"/>
                </a:solidFill>
              </a:rPr>
              <a:t>To view the data just print the DataFrame.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232" name="Google Shape;232;p6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3546600" y="42693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6780" y="1437463"/>
            <a:ext cx="3229426" cy="3077004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accent3"/>
                </a:solidFill>
              </a:rPr>
              <a:t>Categorical</a:t>
            </a:r>
            <a:r>
              <a:rPr lang="en-US" dirty="0">
                <a:solidFill>
                  <a:schemeClr val="accent4"/>
                </a:solidFill>
              </a:rPr>
              <a:t> columns</a:t>
            </a:r>
            <a:endParaRPr dirty="0"/>
          </a:p>
        </p:txBody>
      </p:sp>
      <p:sp>
        <p:nvSpPr>
          <p:cNvPr id="312" name="Google Shape;312;p12"/>
          <p:cNvSpPr txBox="1">
            <a:spLocks noGrp="1"/>
          </p:cNvSpPr>
          <p:nvPr>
            <p:ph type="body" idx="4294967295"/>
          </p:nvPr>
        </p:nvSpPr>
        <p:spPr>
          <a:xfrm>
            <a:off x="613275" y="1266561"/>
            <a:ext cx="4947553" cy="347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To implement the classifier , columns need to be numerical even the categorical ones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So, after viewing the data at the beginning, the “name” column is categorical and non-numerical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DataFrame is flexible so this won’t be an issue, just subset the name column and map its values.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Orange 🡪 0  , Grapefruit 🡪 1</a:t>
            </a:r>
            <a:endParaRPr sz="1400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1400">
              <a:solidFill>
                <a:schemeClr val="accent3"/>
              </a:solidFill>
            </a:endParaRPr>
          </a:p>
        </p:txBody>
      </p:sp>
      <p:pic>
        <p:nvPicPr>
          <p:cNvPr id="313" name="Google Shape;313;p12"/>
          <p:cNvPicPr preferRelativeResize="0"/>
          <p:nvPr/>
        </p:nvPicPr>
        <p:blipFill rotWithShape="1">
          <a:blip r:embed="rId3">
            <a:alphaModFix/>
          </a:blip>
          <a:srcRect l="50633" t="9751" r="43730" b="81493"/>
          <a:stretch/>
        </p:blipFill>
        <p:spPr>
          <a:xfrm rot="10800000" flipH="1">
            <a:off x="3546600" y="426932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2"/>
          <p:cNvSpPr txBox="1"/>
          <p:nvPr/>
        </p:nvSpPr>
        <p:spPr>
          <a:xfrm>
            <a:off x="6255358" y="4110434"/>
            <a:ext cx="22753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after adjusting name column</a:t>
            </a:r>
            <a:endParaRPr/>
          </a:p>
        </p:txBody>
      </p:sp>
      <p:pic>
        <p:nvPicPr>
          <p:cNvPr id="315" name="Google Shape;3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7798" y="1585957"/>
            <a:ext cx="2543530" cy="2524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9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0002" t="3025" r="15388" b="3016"/>
          <a:stretch/>
        </p:blipFill>
        <p:spPr>
          <a:xfrm>
            <a:off x="3304850" y="1458121"/>
            <a:ext cx="2534327" cy="2546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7"/>
          <p:cNvCxnSpPr/>
          <p:nvPr/>
        </p:nvCxnSpPr>
        <p:spPr>
          <a:xfrm>
            <a:off x="2893513" y="2136363"/>
            <a:ext cx="101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40" name="Google Shape;240;p7"/>
          <p:cNvCxnSpPr/>
          <p:nvPr/>
        </p:nvCxnSpPr>
        <p:spPr>
          <a:xfrm rot="10800000">
            <a:off x="5121288" y="2136363"/>
            <a:ext cx="112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41" name="Google Shape;241;p7"/>
          <p:cNvCxnSpPr/>
          <p:nvPr/>
        </p:nvCxnSpPr>
        <p:spPr>
          <a:xfrm>
            <a:off x="2893513" y="3459213"/>
            <a:ext cx="1043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42" name="Google Shape;242;p7"/>
          <p:cNvCxnSpPr/>
          <p:nvPr/>
        </p:nvCxnSpPr>
        <p:spPr>
          <a:xfrm rot="10800000">
            <a:off x="5062188" y="3459213"/>
            <a:ext cx="118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none" w="sm" len="sm"/>
          </a:ln>
        </p:spPr>
      </p:cxnSp>
      <p:pic>
        <p:nvPicPr>
          <p:cNvPr id="243" name="Google Shape;243;p7"/>
          <p:cNvPicPr preferRelativeResize="0"/>
          <p:nvPr/>
        </p:nvPicPr>
        <p:blipFill rotWithShape="1">
          <a:blip r:embed="rId5">
            <a:alphaModFix/>
          </a:blip>
          <a:srcRect l="42778" t="6693" r="44094" b="81709"/>
          <a:stretch/>
        </p:blipFill>
        <p:spPr>
          <a:xfrm rot="10800000" flipH="1">
            <a:off x="2255813" y="41501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"/>
          <p:cNvPicPr preferRelativeResize="0"/>
          <p:nvPr/>
        </p:nvPicPr>
        <p:blipFill rotWithShape="1">
          <a:blip r:embed="rId5">
            <a:alphaModFix/>
          </a:blip>
          <a:srcRect l="50633" t="9751" r="43730" b="81493"/>
          <a:stretch/>
        </p:blipFill>
        <p:spPr>
          <a:xfrm rot="10800000" flipH="1">
            <a:off x="6519550" y="41386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"/>
          <p:cNvPicPr preferRelativeResize="0"/>
          <p:nvPr/>
        </p:nvPicPr>
        <p:blipFill rotWithShape="1">
          <a:blip r:embed="rId5">
            <a:alphaModFix/>
          </a:blip>
          <a:srcRect l="46778" t="6693" r="44093" b="81709"/>
          <a:stretch/>
        </p:blipFill>
        <p:spPr>
          <a:xfrm rot="10800000" flipH="1">
            <a:off x="5979496" y="925501"/>
            <a:ext cx="3994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"/>
          <p:cNvPicPr preferRelativeResize="0"/>
          <p:nvPr/>
        </p:nvPicPr>
        <p:blipFill rotWithShape="1">
          <a:blip r:embed="rId5">
            <a:alphaModFix/>
          </a:blip>
          <a:srcRect l="50633" t="9751" r="43730" b="81493"/>
          <a:stretch/>
        </p:blipFill>
        <p:spPr>
          <a:xfrm rot="10800000" flipH="1">
            <a:off x="3116425" y="1328463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7"/>
          <p:cNvSpPr txBox="1"/>
          <p:nvPr/>
        </p:nvSpPr>
        <p:spPr>
          <a:xfrm>
            <a:off x="867732" y="1874753"/>
            <a:ext cx="19624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Remove Duplicate rows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drop_duplicates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 method</a:t>
            </a:r>
            <a:endParaRPr sz="1400" b="0" i="0" u="none" strike="noStrike" cap="non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8" name="Google Shape;248;p7"/>
          <p:cNvSpPr txBox="1"/>
          <p:nvPr/>
        </p:nvSpPr>
        <p:spPr>
          <a:xfrm>
            <a:off x="931031" y="3149828"/>
            <a:ext cx="196248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Remove rows </a:t>
            </a:r>
            <a:endParaRPr sz="1400" b="0" i="0" u="none" strike="noStrike" cap="non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containing NaN values using </a:t>
            </a:r>
            <a:r>
              <a:rPr lang="en-US"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Dropna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 method</a:t>
            </a:r>
            <a:endParaRPr sz="1400" b="0" i="0" u="none" strike="noStrike" cap="none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9" name="Google Shape;249;p7"/>
          <p:cNvSpPr txBox="1"/>
          <p:nvPr/>
        </p:nvSpPr>
        <p:spPr>
          <a:xfrm>
            <a:off x="6339936" y="1877689"/>
            <a:ext cx="16993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Remove the Outliers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(</a:t>
            </a:r>
            <a:r>
              <a:rPr lang="en-US"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IQR method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  <a:endParaRPr/>
          </a:p>
        </p:txBody>
      </p:sp>
      <p:sp>
        <p:nvSpPr>
          <p:cNvPr id="250" name="Google Shape;250;p7"/>
          <p:cNvSpPr txBox="1"/>
          <p:nvPr/>
        </p:nvSpPr>
        <p:spPr>
          <a:xfrm>
            <a:off x="6344608" y="3257550"/>
            <a:ext cx="16993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Check for any wrong format values</a:t>
            </a:r>
            <a:endParaRPr/>
          </a:p>
        </p:txBody>
      </p:sp>
      <p:sp>
        <p:nvSpPr>
          <p:cNvPr id="251" name="Google Shape;251;p7"/>
          <p:cNvSpPr txBox="1"/>
          <p:nvPr/>
        </p:nvSpPr>
        <p:spPr>
          <a:xfrm>
            <a:off x="1410600" y="44890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For </a:t>
            </a:r>
            <a:r>
              <a:rPr lang="en-US" sz="2400" b="0" i="0" u="none" strike="noStrike" cap="none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rPr>
              <a:t>cleaning</a:t>
            </a:r>
            <a:endParaRPr sz="2400" b="0" i="0" u="none" strike="noStrike" cap="none" dirty="0">
              <a:solidFill>
                <a:schemeClr val="bg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 txBox="1">
            <a:spLocks noGrp="1"/>
          </p:cNvSpPr>
          <p:nvPr>
            <p:ph type="subTitle" idx="1"/>
          </p:nvPr>
        </p:nvSpPr>
        <p:spPr>
          <a:xfrm flipH="1">
            <a:off x="5101450" y="2824354"/>
            <a:ext cx="314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Using Seaborn library, we utilized the histplot() function to see the frequency of the values.</a:t>
            </a:r>
            <a:endParaRPr/>
          </a:p>
        </p:txBody>
      </p:sp>
      <p:sp>
        <p:nvSpPr>
          <p:cNvPr id="279" name="Google Shape;279;p9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FC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9"/>
          <p:cNvPicPr preferRelativeResize="0"/>
          <p:nvPr/>
        </p:nvPicPr>
        <p:blipFill rotWithShape="1">
          <a:blip r:embed="rId3">
            <a:alphaModFix/>
          </a:blip>
          <a:srcRect l="7045" t="10205" r="7027" b="10561"/>
          <a:stretch/>
        </p:blipFill>
        <p:spPr>
          <a:xfrm>
            <a:off x="860775" y="1400200"/>
            <a:ext cx="3623151" cy="334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9"/>
          <p:cNvSpPr txBox="1">
            <a:spLocks noGrp="1"/>
          </p:cNvSpPr>
          <p:nvPr>
            <p:ph type="title"/>
          </p:nvPr>
        </p:nvSpPr>
        <p:spPr>
          <a:xfrm>
            <a:off x="5461725" y="468350"/>
            <a:ext cx="29541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NOW</a:t>
            </a:r>
            <a:endParaRPr/>
          </a:p>
        </p:txBody>
      </p:sp>
      <p:sp>
        <p:nvSpPr>
          <p:cNvPr id="284" name="Google Shape;284;p9"/>
          <p:cNvSpPr txBox="1">
            <a:spLocks noGrp="1"/>
          </p:cNvSpPr>
          <p:nvPr>
            <p:ph type="subTitle" idx="2"/>
          </p:nvPr>
        </p:nvSpPr>
        <p:spPr>
          <a:xfrm flipH="1">
            <a:off x="5101450" y="1806750"/>
            <a:ext cx="31446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We head to visualizing data after being cleaned</a:t>
            </a:r>
            <a:endParaRPr/>
          </a:p>
        </p:txBody>
      </p:sp>
      <p:sp>
        <p:nvSpPr>
          <p:cNvPr id="285" name="Google Shape;285;p9"/>
          <p:cNvSpPr/>
          <p:nvPr/>
        </p:nvSpPr>
        <p:spPr>
          <a:xfrm>
            <a:off x="4716037" y="223861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4716037" y="377721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9"/>
          <p:cNvCxnSpPr>
            <a:stCxn id="285" idx="2"/>
            <a:endCxn id="286" idx="0"/>
          </p:cNvCxnSpPr>
          <p:nvPr/>
        </p:nvCxnSpPr>
        <p:spPr>
          <a:xfrm>
            <a:off x="4748287" y="2303113"/>
            <a:ext cx="0" cy="147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8" name="Google Shape;288;p9"/>
          <p:cNvPicPr preferRelativeResize="0"/>
          <p:nvPr/>
        </p:nvPicPr>
        <p:blipFill rotWithShape="1">
          <a:blip r:embed="rId4">
            <a:alphaModFix/>
          </a:blip>
          <a:srcRect l="42778" t="6693" r="44094" b="81709"/>
          <a:stretch/>
        </p:blipFill>
        <p:spPr>
          <a:xfrm rot="10800000" flipH="1">
            <a:off x="435541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9"/>
          <p:cNvPicPr preferRelativeResize="0"/>
          <p:nvPr/>
        </p:nvPicPr>
        <p:blipFill rotWithShape="1">
          <a:blip r:embed="rId4">
            <a:alphaModFix/>
          </a:blip>
          <a:srcRect l="50633" t="9751" r="43730" b="81493"/>
          <a:stretch/>
        </p:blipFill>
        <p:spPr>
          <a:xfrm rot="10800000" flipH="1">
            <a:off x="1329963" y="114283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9"/>
          <p:cNvPicPr preferRelativeResize="0"/>
          <p:nvPr/>
        </p:nvPicPr>
        <p:blipFill rotWithShape="1">
          <a:blip r:embed="rId4">
            <a:alphaModFix/>
          </a:blip>
          <a:srcRect l="50633" t="9751" r="43730" b="81493"/>
          <a:stretch/>
        </p:blipFill>
        <p:spPr>
          <a:xfrm rot="10800000" flipH="1">
            <a:off x="903288" y="2298588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1424</Words>
  <Application>Microsoft Office PowerPoint</Application>
  <PresentationFormat>On-screen Show (16:9)</PresentationFormat>
  <Paragraphs>218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Cambria Math</vt:lpstr>
      <vt:lpstr>Roboto Slab</vt:lpstr>
      <vt:lpstr>DM Sans</vt:lpstr>
      <vt:lpstr>Anton</vt:lpstr>
      <vt:lpstr>Anaheim</vt:lpstr>
      <vt:lpstr>Reem Kufi</vt:lpstr>
      <vt:lpstr>Arial</vt:lpstr>
      <vt:lpstr>Graphic Design Project Proposal XL by Slidesgo</vt:lpstr>
      <vt:lpstr>Binary Classification</vt:lpstr>
      <vt:lpstr>01. ABOUT THE PROJECT</vt:lpstr>
      <vt:lpstr>ABOUT THE PROJECT</vt:lpstr>
      <vt:lpstr>PowerPoint Presentation</vt:lpstr>
      <vt:lpstr>DATA  EXPLORATOIN  &amp; CLEANING</vt:lpstr>
      <vt:lpstr>Importing &amp; cleaning</vt:lpstr>
      <vt:lpstr>Categorical columns</vt:lpstr>
      <vt:lpstr>PowerPoint Presentation</vt:lpstr>
      <vt:lpstr>NOW</vt:lpstr>
      <vt:lpstr>PowerPoint Presentation</vt:lpstr>
      <vt:lpstr>Descriptive statistics</vt:lpstr>
      <vt:lpstr>Standardization of data</vt:lpstr>
      <vt:lpstr>PowerPoint Presentation</vt:lpstr>
      <vt:lpstr>Interquartile Method </vt:lpstr>
      <vt:lpstr>HYPOTHESIS TESTING</vt:lpstr>
      <vt:lpstr>Testing for Normality</vt:lpstr>
      <vt:lpstr>Shapiro-Wilk Test</vt:lpstr>
      <vt:lpstr>Shapiro-Wilk Test</vt:lpstr>
      <vt:lpstr>Shapiro-Wilk Test</vt:lpstr>
      <vt:lpstr>Shapiro-Wilk Test</vt:lpstr>
      <vt:lpstr>CONDITIONAL DISTRIBUTION</vt:lpstr>
      <vt:lpstr>Conditional Distribution</vt:lpstr>
      <vt:lpstr>Conditional Distribution</vt:lpstr>
      <vt:lpstr>Conditional Distribution</vt:lpstr>
      <vt:lpstr>NAÏVE BAYES CLASSIFIER </vt:lpstr>
      <vt:lpstr>WHAT is NAÏVE BAYES </vt:lpstr>
      <vt:lpstr>WHAT is NAÏVE BAYES </vt:lpstr>
      <vt:lpstr>WHAT is NAÏVE BAYES </vt:lpstr>
      <vt:lpstr>Model Training</vt:lpstr>
      <vt:lpstr>Model Training</vt:lpstr>
      <vt:lpstr>Model Accuracy </vt:lpstr>
      <vt:lpstr>SIMPLE NN CLASSIFIER</vt:lpstr>
      <vt:lpstr>WHAT is Neural Network</vt:lpstr>
      <vt:lpstr>PROCESS STAGES</vt:lpstr>
      <vt:lpstr>Convergence &amp; model accuracy </vt:lpstr>
      <vt:lpstr>THANKS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Classification</dc:title>
  <dc:creator>Mohamed's Legion</dc:creator>
  <cp:lastModifiedBy>zero</cp:lastModifiedBy>
  <cp:revision>7</cp:revision>
  <dcterms:modified xsi:type="dcterms:W3CDTF">2023-06-23T16:22:59Z</dcterms:modified>
</cp:coreProperties>
</file>